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3" r:id="rId2"/>
  </p:sldMasterIdLst>
  <p:notesMasterIdLst>
    <p:notesMasterId r:id="rId26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9" r:id="rId12"/>
    <p:sldId id="290" r:id="rId13"/>
    <p:sldId id="295" r:id="rId14"/>
    <p:sldId id="294" r:id="rId15"/>
    <p:sldId id="291" r:id="rId16"/>
    <p:sldId id="292" r:id="rId17"/>
    <p:sldId id="293" r:id="rId18"/>
    <p:sldId id="267" r:id="rId19"/>
    <p:sldId id="268" r:id="rId20"/>
    <p:sldId id="269" r:id="rId21"/>
    <p:sldId id="270" r:id="rId22"/>
    <p:sldId id="271" r:id="rId23"/>
    <p:sldId id="272" r:id="rId24"/>
    <p:sldId id="287" r:id="rId25"/>
  </p:sldIdLst>
  <p:sldSz cx="9720263" cy="64801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1170" y="42"/>
      </p:cViewPr>
      <p:guideLst>
        <p:guide orient="horz" pos="2041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79557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3487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3795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1675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76689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5888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8283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1112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0092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8536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5344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2285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0065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3472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9994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5342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801688"/>
            <a:ext cx="6015037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7739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714240" y="1801440"/>
            <a:ext cx="830052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830052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714240" y="3764520"/>
            <a:ext cx="830052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, 4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67640" y="180144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967640" y="376452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714240" y="376452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6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830052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714240" y="1801440"/>
            <a:ext cx="830052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14240" y="1801440"/>
            <a:ext cx="8300520" cy="3758400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Shape 57"/>
          <p:cNvSpPr/>
          <p:nvPr/>
        </p:nvSpPr>
        <p:spPr>
          <a:xfrm>
            <a:off x="714240" y="1801440"/>
            <a:ext cx="8300520" cy="3758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714240" y="1801440"/>
            <a:ext cx="830052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830052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405036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967640" y="1801440"/>
            <a:ext cx="405036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714240" y="475920"/>
            <a:ext cx="8300520" cy="50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714240" y="376452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3"/>
          </p:nvPr>
        </p:nvSpPr>
        <p:spPr>
          <a:xfrm>
            <a:off x="4967640" y="1801440"/>
            <a:ext cx="405036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830052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 Content and 2 Conte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405036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4967640" y="180144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3"/>
          </p:nvPr>
        </p:nvSpPr>
        <p:spPr>
          <a:xfrm>
            <a:off x="4967640" y="376452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, 2 Content over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4967640" y="180144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3"/>
          </p:nvPr>
        </p:nvSpPr>
        <p:spPr>
          <a:xfrm>
            <a:off x="714240" y="3764520"/>
            <a:ext cx="830052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830052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714240" y="3764520"/>
            <a:ext cx="830052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, 4 Conten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4967640" y="180144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3"/>
          </p:nvPr>
        </p:nvSpPr>
        <p:spPr>
          <a:xfrm>
            <a:off x="4967640" y="376452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4"/>
          </p:nvPr>
        </p:nvSpPr>
        <p:spPr>
          <a:xfrm>
            <a:off x="714240" y="376452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6 Conten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830052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714240" y="1801440"/>
            <a:ext cx="830052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714240" y="1801440"/>
            <a:ext cx="8300520" cy="37584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Shape 109"/>
          <p:cNvSpPr/>
          <p:nvPr/>
        </p:nvSpPr>
        <p:spPr>
          <a:xfrm>
            <a:off x="714240" y="1801440"/>
            <a:ext cx="8300520" cy="3758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405036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967640" y="1801440"/>
            <a:ext cx="405036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714240" y="475920"/>
            <a:ext cx="8300520" cy="501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714240" y="376452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4967640" y="1801440"/>
            <a:ext cx="405036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 Content and 2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405036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967640" y="180144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4967640" y="376452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, 2 Content over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67640" y="1801440"/>
            <a:ext cx="405036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714240" y="3764520"/>
            <a:ext cx="8300520" cy="1792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390600" y="1623240"/>
            <a:ext cx="9329040" cy="4856400"/>
          </a:xfrm>
          <a:prstGeom prst="rect">
            <a:avLst/>
          </a:prstGeom>
          <a:solidFill>
            <a:srgbClr val="DDDDDD"/>
          </a:solidFill>
          <a:ln w="952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714240" y="1801440"/>
            <a:ext cx="830052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360" y="360"/>
            <a:ext cx="174960" cy="786960"/>
          </a:xfrm>
          <a:prstGeom prst="rect">
            <a:avLst/>
          </a:prstGeom>
          <a:solidFill>
            <a:srgbClr val="125C8D"/>
          </a:solidFill>
          <a:ln w="95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60" y="2041200"/>
            <a:ext cx="174960" cy="786960"/>
          </a:xfrm>
          <a:prstGeom prst="rect">
            <a:avLst/>
          </a:prstGeom>
          <a:solidFill>
            <a:srgbClr val="125C8D"/>
          </a:solidFill>
          <a:ln w="95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60" y="1001520"/>
            <a:ext cx="174960" cy="786960"/>
          </a:xfrm>
          <a:prstGeom prst="rect">
            <a:avLst/>
          </a:prstGeom>
          <a:solidFill>
            <a:srgbClr val="125C8D"/>
          </a:solidFill>
          <a:ln w="95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86000" y="258120"/>
            <a:ext cx="874764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86000" y="1516320"/>
            <a:ext cx="8747640" cy="3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86000" y="5903280"/>
            <a:ext cx="2264400" cy="44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324240" y="5903280"/>
            <a:ext cx="3080880" cy="44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969240" y="5903280"/>
            <a:ext cx="2264400" cy="44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akty-prawne/dzu-dziennik-ustaw/prawo-oswiatowe-18558680/art-8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714240" y="383760"/>
            <a:ext cx="8300520" cy="161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Awans zawodowy nauczyciela </a:t>
            </a:r>
            <a:br>
              <a:rPr lang="pl-PL" sz="36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3600" b="1" dirty="0" smtClean="0">
                <a:solidFill>
                  <a:schemeClr val="tx1"/>
                </a:solidFill>
              </a:rPr>
              <a:t>kontraktowego i mianowanego</a:t>
            </a:r>
            <a:r>
              <a:rPr lang="pl-PL" sz="36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l-PL" sz="36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endParaRPr sz="2060" b="1" i="0" u="none" strike="noStrike" cap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2520000" y="5256000"/>
            <a:ext cx="4243680" cy="595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5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l-PL" sz="15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1500" b="1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Opracowali: </a:t>
            </a:r>
            <a:r>
              <a:rPr lang="pl-PL" sz="1500" b="1" dirty="0" smtClean="0">
                <a:solidFill>
                  <a:srgbClr val="333333"/>
                </a:solidFill>
              </a:rPr>
              <a:t>Ewelina Baca, Katarzyna Wójcik, Ewa Wójcik, Marek Wardziński </a:t>
            </a:r>
            <a:endParaRPr sz="2060" b="1" i="0" u="none" strike="noStrike" cap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00000" y="1738800"/>
            <a:ext cx="5976000" cy="366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b="1" dirty="0" smtClean="0"/>
              <a:t>Przebieg stażu</a:t>
            </a:r>
            <a:r>
              <a:rPr lang="pl-PL" sz="2400" b="1" dirty="0"/>
              <a:t/>
            </a:r>
            <a:br>
              <a:rPr lang="pl-PL" sz="2400" b="1" dirty="0"/>
            </a:b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2000" dirty="0" smtClean="0"/>
          </a:p>
          <a:p>
            <a:r>
              <a:rPr lang="pl-PL" sz="2000" dirty="0" smtClean="0"/>
              <a:t>   	Dyrektor w trakcie realizowania przez nauczyciela planu rozwoju zawodowego zapewnia prawidłowy przebieg stażu oraz zbiera informacje o realizacji przez nauczyciela zadań wynikających </a:t>
            </a:r>
          </a:p>
          <a:p>
            <a:r>
              <a:rPr lang="pl-PL" sz="2000" dirty="0" smtClean="0"/>
              <a:t>    z planu rozwoju zawodowego, a także o efektach prowadzonych przez niego zajęć.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pPr algn="ctr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3847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b="1" dirty="0" smtClean="0"/>
              <a:t>               </a:t>
            </a:r>
            <a:endParaRPr lang="pl-PL" sz="2000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4240" y="1801440"/>
            <a:ext cx="8182110" cy="4313610"/>
          </a:xfrm>
        </p:spPr>
        <p:txBody>
          <a:bodyPr/>
          <a:lstStyle/>
          <a:p>
            <a:pPr algn="just"/>
            <a:r>
              <a:rPr lang="pl-PL" sz="2000" dirty="0" smtClean="0"/>
              <a:t>Dyrektor szkoły zapewnia nauczycielowi odbywającemu staż warunki do:</a:t>
            </a:r>
          </a:p>
          <a:p>
            <a:pPr algn="just"/>
            <a:r>
              <a:rPr lang="pl-PL" sz="2000" dirty="0" smtClean="0"/>
              <a:t>- obserwacji zajęć dydaktycznych, wychowawczych oraz innych zajęć prowadzonych w szkole, w szczególności zajęć prowadzonych przez nauczyciela tego samego przedmiotu lub rodzaju zajęć, w tej samej lub innej szkole;</a:t>
            </a:r>
          </a:p>
          <a:p>
            <a:pPr algn="just"/>
            <a:r>
              <a:rPr lang="pl-PL" sz="2000" dirty="0" smtClean="0"/>
              <a:t>-  udziału w formach doskonalenia zawodowego, określonych </a:t>
            </a:r>
          </a:p>
          <a:p>
            <a:pPr algn="just"/>
            <a:r>
              <a:rPr lang="pl-PL" sz="2000" dirty="0" smtClean="0"/>
              <a:t>   w zatwierdzonym planie rozwoju zawodowego;</a:t>
            </a:r>
          </a:p>
          <a:p>
            <a:pPr algn="just"/>
            <a:r>
              <a:rPr lang="pl-PL" sz="2000" dirty="0" smtClean="0"/>
              <a:t>- korzystania z pomocy merytorycznej i metodycznej biblioteki pedagogicznej, poradni psychologiczno-pedagogicznej lub innych placówek oświatowych.</a:t>
            </a:r>
          </a:p>
          <a:p>
            <a:pPr algn="just"/>
            <a:r>
              <a:rPr lang="pl-PL" sz="2000" dirty="0" smtClean="0"/>
              <a:t>W trakcie stażu dyrektor szkoły obserwuje i omawia z nauczycielem co najmniej jedne prowadzone przez niego zajęcia.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056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</a:t>
            </a:r>
            <a:r>
              <a:rPr lang="pl-PL" sz="2400" b="1" dirty="0" smtClean="0"/>
              <a:t>Powinności nauczyciela w okresie trwania stażu</a:t>
            </a:r>
            <a:endParaRPr lang="pl-PL" sz="2400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 sz="2000" dirty="0" smtClean="0"/>
              <a:t>Nauczyciel kontraktowy oraz mianowany ubiegający się o awans na stopień nauczyciela mianowanego lub dyplomowanego w okresie odbywania stażu powinien:</a:t>
            </a:r>
          </a:p>
          <a:p>
            <a:pPr algn="just"/>
            <a:r>
              <a:rPr lang="pl-PL" sz="2000" dirty="0" smtClean="0"/>
              <a:t>- podejmować działania mające na celu doskonalenie warsztatu pracy, w tym umiejętności stosowania technologii informacyjnej </a:t>
            </a:r>
            <a:br>
              <a:rPr lang="pl-PL" sz="2000" dirty="0" smtClean="0"/>
            </a:br>
            <a:r>
              <a:rPr lang="pl-PL" sz="2000" dirty="0" smtClean="0"/>
              <a:t>i komunikacyjnej;</a:t>
            </a:r>
          </a:p>
          <a:p>
            <a:pPr algn="just"/>
            <a:r>
              <a:rPr lang="pl-PL" sz="2000" dirty="0" smtClean="0"/>
              <a:t>-  realizować zadania służące podniesieniu jakości pracy szkoły;</a:t>
            </a:r>
          </a:p>
          <a:p>
            <a:pPr algn="just"/>
            <a:r>
              <a:rPr lang="pl-PL" sz="2000" dirty="0" smtClean="0"/>
              <a:t>- pogłębiać wiedzę i umiejętności służące własnemu rozwojowi oraz podniesieniu jakości pracy szkoły, samodzielnie lub przez udział w różnych formach kształcenia zawodowego;</a:t>
            </a:r>
          </a:p>
          <a:p>
            <a:pPr algn="just"/>
            <a:r>
              <a:rPr lang="pl-PL" sz="2000" dirty="0" smtClean="0"/>
              <a:t>- przeprowadzić co najmniej 3 godziny zajęć otwartych dla nauczycieli oraz dokonać ich ewaluacji, w obecności, w miarę możliwości, nauczyciela-doradcy metodycznego w zakresie tych zajęć lub nauczyciela-konsultanta lub przedstawiciela organu sprawującego nadzór pedagogiczny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b="1" dirty="0" smtClean="0"/>
              <a:t>                           	 Przedłużenie stażu</a:t>
            </a:r>
            <a:endParaRPr lang="pl-PL" sz="2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4240" y="1801440"/>
            <a:ext cx="8300520" cy="4085010"/>
          </a:xfrm>
        </p:spPr>
        <p:txBody>
          <a:bodyPr/>
          <a:lstStyle/>
          <a:p>
            <a:pPr algn="just"/>
            <a:r>
              <a:rPr lang="pl-PL" sz="2000" dirty="0" smtClean="0"/>
              <a:t>1. Nieobecność nauczyciela w pracy wskutek:,</a:t>
            </a:r>
          </a:p>
          <a:p>
            <a:pPr algn="just"/>
            <a:r>
              <a:rPr lang="pl-PL" sz="2000" dirty="0" smtClean="0"/>
              <a:t>-  pozostawania w stanie nieczynnym,</a:t>
            </a:r>
          </a:p>
          <a:p>
            <a:pPr algn="just"/>
            <a:r>
              <a:rPr lang="pl-PL" sz="2000" dirty="0" smtClean="0"/>
              <a:t>-  choroby,</a:t>
            </a:r>
          </a:p>
          <a:p>
            <a:pPr algn="just"/>
            <a:r>
              <a:rPr lang="pl-PL" sz="2000" dirty="0" smtClean="0"/>
              <a:t>- zwolnienia z obowiązku świadczenia pracy lub urlopu innego niż: urlop wypoczynkowy, urlop macierzyński, urlop na warunkach urlopu macierzyńskiego, urlop rodzicielski lub urlop ojcowski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trwająca nieprzerwanie dłużej niż jeden miesiąc powoduje wydłużenie stażu o czas trwania tej nieobecności.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b="1" dirty="0" smtClean="0"/>
              <a:t>W przypadku nieprzerwanej nieobecności z wyżej wymienionych przyczyn dłuższej niż rok nauczyciel obowiązany jest do ponownego odbycia stażu w pełnym wymiarze.</a:t>
            </a:r>
            <a:endParaRPr lang="pl-PL" dirty="0" smtClean="0"/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 algn="just"/>
            <a:endParaRPr lang="pl-PL" sz="2000" dirty="0" smtClean="0"/>
          </a:p>
          <a:p>
            <a:pPr algn="just">
              <a:lnSpc>
                <a:spcPct val="150000"/>
              </a:lnSpc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29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                               </a:t>
            </a:r>
            <a:endParaRPr lang="pl-PL" sz="2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14240" y="1801440"/>
            <a:ext cx="8300520" cy="3970710"/>
          </a:xfrm>
        </p:spPr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sz="2000" dirty="0" smtClean="0"/>
              <a:t>2. Nieobecność nauczyciela w pracy z powodu:</a:t>
            </a:r>
          </a:p>
          <a:p>
            <a:r>
              <a:rPr lang="pl-PL" sz="2000" dirty="0" smtClean="0"/>
              <a:t>- urlopu macierzyńskiego,</a:t>
            </a:r>
          </a:p>
          <a:p>
            <a:r>
              <a:rPr lang="pl-PL" sz="2000" dirty="0" smtClean="0"/>
              <a:t>- urlopu na warunkach urlopu macierzyńskiego,</a:t>
            </a:r>
          </a:p>
          <a:p>
            <a:r>
              <a:rPr lang="pl-PL" sz="2000" dirty="0" smtClean="0"/>
              <a:t>- urlopu rodzicielskiego lub</a:t>
            </a:r>
          </a:p>
          <a:p>
            <a:r>
              <a:rPr lang="pl-PL" sz="2000" dirty="0" smtClean="0"/>
              <a:t>- urlopu ojcowskiego,</a:t>
            </a:r>
          </a:p>
          <a:p>
            <a:pPr>
              <a:buFontTx/>
              <a:buChar char="-"/>
            </a:pPr>
            <a:endParaRPr lang="pl-PL" sz="2000" dirty="0" smtClean="0"/>
          </a:p>
          <a:p>
            <a:r>
              <a:rPr lang="pl-PL" sz="2000" dirty="0" smtClean="0"/>
              <a:t>powoduje wydłużenie stażu o czas trwania tej nieobecności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pPr algn="just"/>
            <a:r>
              <a:rPr lang="pl-PL" b="1" dirty="0" smtClean="0"/>
              <a:t>W przypadku gdy łączny czas nieprzerwanej nieobecności w pracy z przyczyn określonych w obu punktach jest dłuższy niż rok i 6 miesięcy, nauczyciel jest obowiązany do ponownego odbycia stażu w pełnym wymiarze.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07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                                 </a:t>
            </a:r>
            <a:r>
              <a:rPr lang="pl-PL" b="1" dirty="0" smtClean="0"/>
              <a:t>ZAKOŃCZENIE STAŻU</a:t>
            </a:r>
            <a:endParaRPr lang="pl-PL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 sz="2000" dirty="0" smtClean="0"/>
              <a:t>W terminie 7 dni od dnia zakończenia stażu nauczyciel składa dyrektorowi sprawozdanie z realizacji planu rozwoju zawodowego, uwzględniające efekty jego realizacji dla nauczyciela i szkoły. Przyjęcie sprawozdania należy zaopatrzyć datą wpływu.</a:t>
            </a:r>
          </a:p>
          <a:p>
            <a:pPr algn="just"/>
            <a:r>
              <a:rPr lang="pl-PL" sz="2000" dirty="0" smtClean="0"/>
              <a:t>Ocenę dorobku zawodowego nauczyciela za okres stażu ustala dyrektor szkoły na piśmie, w terminie 21 dni od daty otrzymania sprawozdania, po zasięgnięciu opinii rady rodziców. Rada rodziców powinna przedstawić swoją opinię w terminie 14 dni od dnia otrzymania zawiadomienia o dokonywanej ocenie dorobku zawodowego nauczyciela. Nieprzedstawienie opinii rady rodziców nie wstrzymuje postępowania.</a:t>
            </a:r>
          </a:p>
          <a:p>
            <a:pPr algn="ctr"/>
            <a:endParaRPr lang="pl-PL" sz="2000" dirty="0"/>
          </a:p>
          <a:p>
            <a:pPr algn="ctr"/>
            <a:endParaRPr lang="pl-PL" sz="2000" dirty="0" smtClean="0"/>
          </a:p>
          <a:p>
            <a:pPr algn="ctr">
              <a:lnSpc>
                <a:spcPct val="150000"/>
              </a:lnSpc>
            </a:pP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66750" y="1801440"/>
            <a:ext cx="8348010" cy="3704010"/>
          </a:xfrm>
        </p:spPr>
        <p:txBody>
          <a:bodyPr/>
          <a:lstStyle/>
          <a:p>
            <a:pPr algn="just"/>
            <a:r>
              <a:rPr lang="pl-PL" sz="2000" dirty="0" smtClean="0"/>
              <a:t>Ocena dorobku zawodowego powinna zawierać pieczęć szkoły lub placówki, datę sporządzenia oceny, podstawę prawną, dane dotyczące nauczyciela (nazwisko i imię, okres odbywania stażu, realizowany wymiar godzin w okresie odbywania stażu, nauczany przedmiot lub rodzaj prowadzonych zajęć), ocenę (pozytywną lub negatywną), uzasadnienie (stopień realizacji planu rozwoju zawodowego, odniesienie się do zadań i efektów realizacji zaplanowanych działań, odniesienie się do zadań niezrealizowanych), informację o zasięgnięciu opinii rady rodziców, pouczenie o możliwości wniesienia odwołania, pieczęć i podpis dyrektora oraz podpis nauczyciela i datę otrzymania przez niego oceny.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b="1" dirty="0" smtClean="0"/>
              <a:t>Ocena dorobku zawodowego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4533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360000" y="298800"/>
            <a:ext cx="9072000" cy="598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dirty="0" smtClean="0">
              <a:solidFill>
                <a:srgbClr val="333333"/>
              </a:solidFill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dirty="0" smtClean="0">
              <a:solidFill>
                <a:srgbClr val="333333"/>
              </a:solidFill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dirty="0" smtClean="0">
              <a:solidFill>
                <a:srgbClr val="333333"/>
              </a:solidFill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dirty="0" smtClean="0">
              <a:solidFill>
                <a:srgbClr val="333333"/>
              </a:solidFill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dirty="0" smtClean="0">
              <a:solidFill>
                <a:srgbClr val="333333"/>
              </a:solidFill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dirty="0" smtClean="0">
              <a:solidFill>
                <a:srgbClr val="333333"/>
              </a:solidFill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 smtClean="0">
              <a:solidFill>
                <a:srgbClr val="333333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l-PL" sz="2000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 smtClean="0">
              <a:solidFill>
                <a:schemeClr val="tx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l-PL" sz="2000" dirty="0" smtClean="0">
              <a:solidFill>
                <a:srgbClr val="333333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l-PL" sz="2000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dirty="0" smtClean="0">
              <a:solidFill>
                <a:srgbClr val="333333"/>
              </a:solidFill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dirty="0" smtClean="0">
              <a:solidFill>
                <a:srgbClr val="333333"/>
              </a:solidFill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dirty="0" smtClean="0">
              <a:solidFill>
                <a:srgbClr val="333333"/>
              </a:solidFill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dirty="0" smtClean="0">
              <a:solidFill>
                <a:srgbClr val="333333"/>
              </a:solidFill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dirty="0" smtClean="0">
              <a:solidFill>
                <a:srgbClr val="333333"/>
              </a:solidFill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600" b="1" dirty="0" smtClean="0">
              <a:solidFill>
                <a:srgbClr val="333333"/>
              </a:solidFill>
            </a:endParaRPr>
          </a:p>
          <a:p>
            <a:pPr marL="0" marR="0" lvl="0" indent="0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60" b="1" strike="noStrik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pl-PL" sz="2060" b="1" dirty="0" smtClean="0">
              <a:solidFill>
                <a:srgbClr val="333333"/>
              </a:solidFill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6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60" b="1" dirty="0" smtClean="0">
              <a:solidFill>
                <a:srgbClr val="333333"/>
              </a:solidFill>
            </a:endParaRPr>
          </a:p>
          <a:p>
            <a:pPr marL="0" marR="0" lvl="0" indent="0" algn="ctr" rtl="0">
              <a:lnSpc>
                <a:spcPct val="38461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2060" b="1" strike="noStrike" dirty="0" smtClean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66750" y="1828800"/>
            <a:ext cx="87820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/>
              <a:t>Od oceny dorobku zawodowego nauczycielowi służy odwołanie do organu sprawującego nadzór pedagogiczny w terminie 14 dni od daty jej otrzymania.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Organ sprawujący nadzór pedagogiczny rozpatruje odwołanie w terminie 21 dni. Ocena dorobku zawodowego nauczyciela ustalona przez organ sprawujący nadzór pedagogiczny jest ostateczna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792000" y="1224000"/>
            <a:ext cx="8300520" cy="281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60" b="1" strike="noStrik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66750" y="1809748"/>
            <a:ext cx="87249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/>
              <a:t>W terminie 3 lat od dnia otrzymania pozytywnej oceny dorobku zawodowego za okres stażu nauczyciel kontraktowy, jak również mianowany składa do organu sprawującego nadzór pedagogiczny wniosek o podjęcie postępowania kwalifikacyjnego. W przypadku niedotrzymania terminu złożenia wniosku nauczyciel obowiązany jest do ponownego odbycia stażu w pełnym wymiarze.</a:t>
            </a:r>
          </a:p>
          <a:p>
            <a:pPr algn="just"/>
            <a:r>
              <a:rPr lang="pl-PL" sz="2000" dirty="0" smtClean="0"/>
              <a:t>W przypadku złożenia wniosku wraz z dokumentacją nie później niż do dnia 30 czerwca organ sprawujący nadzór pedagogiczny wydaje decyzję </a:t>
            </a:r>
            <a:br>
              <a:rPr lang="pl-PL" sz="2000" dirty="0" smtClean="0"/>
            </a:br>
            <a:r>
              <a:rPr lang="pl-PL" sz="2000" dirty="0" smtClean="0"/>
              <a:t>o nadaniu lub odmowie nadania stopnia awansu zawodowego w terminie do dnia 31 sierpnia danego roku.</a:t>
            </a:r>
          </a:p>
          <a:p>
            <a:pPr algn="just"/>
            <a:r>
              <a:rPr lang="pl-PL" sz="2000" dirty="0" smtClean="0"/>
              <a:t>W przypadku złożenia wniosku wraz z dokumentacją do dnia </a:t>
            </a:r>
          </a:p>
          <a:p>
            <a:pPr algn="just"/>
            <a:r>
              <a:rPr lang="pl-PL" sz="2000" dirty="0" smtClean="0"/>
              <a:t>31 października organ sprawujący nadzór pedagogiczny wydaje decyzję </a:t>
            </a:r>
          </a:p>
          <a:p>
            <a:pPr algn="just"/>
            <a:r>
              <a:rPr lang="pl-PL" sz="2000" dirty="0" smtClean="0"/>
              <a:t>o nadaniu lub odmowie nadania stopnia awansu zawodowego w terminie do dnia 31 grudnia danego roku.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647950" y="590550"/>
            <a:ext cx="4972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	Złożenie wniosku</a:t>
            </a:r>
            <a:endParaRPr lang="pl-PL" sz="2400" b="1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/>
        </p:nvSpPr>
        <p:spPr>
          <a:xfrm>
            <a:off x="1120830" y="345930"/>
            <a:ext cx="8300520" cy="5145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457200" marR="0" lvl="0" indent="-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2000" b="0" strike="noStrik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b="1" strike="noStrik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52450" y="2116704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 </a:t>
            </a:r>
            <a:r>
              <a:rPr lang="pl-PL" sz="2000" dirty="0" smtClean="0"/>
              <a:t> 1. Komisję egzaminacyjną dla nauczycieli ubiegających się o awans </a:t>
            </a:r>
            <a:br>
              <a:rPr lang="pl-PL" sz="2000" dirty="0" smtClean="0"/>
            </a:br>
            <a:r>
              <a:rPr lang="pl-PL" sz="2000" dirty="0" smtClean="0"/>
              <a:t>na stopień nauczyciela mianowanego powołuje organ prowadzący szkołę. </a:t>
            </a:r>
          </a:p>
          <a:p>
            <a:pPr algn="just"/>
            <a:r>
              <a:rPr lang="pl-PL" sz="2000" dirty="0" smtClean="0"/>
              <a:t>W skład komisji wchodzą:</a:t>
            </a:r>
          </a:p>
          <a:p>
            <a:pPr algn="just"/>
            <a:r>
              <a:rPr lang="pl-PL" sz="2000" dirty="0" smtClean="0"/>
              <a:t>1) przedstawiciel organu prowadzącego szkołę, jako jej przewodniczący;</a:t>
            </a:r>
          </a:p>
          <a:p>
            <a:pPr algn="just"/>
            <a:r>
              <a:rPr lang="pl-PL" sz="2000" dirty="0" smtClean="0"/>
              <a:t>2) przedstawiciel organu sprawującego nadzór pedagogiczny;</a:t>
            </a:r>
          </a:p>
          <a:p>
            <a:pPr algn="just"/>
            <a:r>
              <a:rPr lang="pl-PL" sz="2000" dirty="0" smtClean="0"/>
              <a:t>3) dyrektor szkoły;</a:t>
            </a:r>
          </a:p>
          <a:p>
            <a:pPr algn="just"/>
            <a:r>
              <a:rPr lang="pl-PL" sz="2000" dirty="0" smtClean="0"/>
              <a:t>4) dwaj eksperci z listy ekspertów ustalonej przez ministra właściwego </a:t>
            </a:r>
            <a:br>
              <a:rPr lang="pl-PL" sz="2000" dirty="0" smtClean="0"/>
            </a:br>
            <a:r>
              <a:rPr lang="pl-PL" sz="2000" dirty="0" smtClean="0"/>
              <a:t>do spraw oświaty i wychowania.</a:t>
            </a:r>
            <a:endParaRPr lang="pl-PL" sz="2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933700" y="438150"/>
            <a:ext cx="401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Komisja egzaminacyjna</a:t>
            </a:r>
            <a:endParaRPr lang="pl-PL" sz="2400" b="1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699480" y="437760"/>
            <a:ext cx="8300520" cy="453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60" b="1" i="0" u="none" strike="noStrike" cap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304692" y="1962614"/>
            <a:ext cx="600582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latin typeface="+mn-lt"/>
                <a:cs typeface="Calibri" pitchFamily="34" charset="0"/>
              </a:rPr>
              <a:t>Opracowano na podstawie przepisów:</a:t>
            </a:r>
          </a:p>
          <a:p>
            <a:pPr algn="just"/>
            <a:r>
              <a:rPr lang="pl-PL" sz="2000" dirty="0" smtClean="0">
                <a:latin typeface="+mn-lt"/>
                <a:cs typeface="Calibri" pitchFamily="34" charset="0"/>
              </a:rPr>
              <a:t>- ustawy z dnia 26 stycznia 1982 r. – Karta Nauczyciela (Dz. U. z 2018 r. poz. 967 ze zm.);</a:t>
            </a:r>
          </a:p>
          <a:p>
            <a:pPr algn="just"/>
            <a:r>
              <a:rPr lang="pl-PL" sz="2000" dirty="0" smtClean="0">
                <a:latin typeface="+mn-lt"/>
                <a:cs typeface="Calibri" pitchFamily="34" charset="0"/>
              </a:rPr>
              <a:t>- rozporządzenia Ministra Edukacji Narodowej </a:t>
            </a:r>
            <a:br>
              <a:rPr lang="pl-PL" sz="2000" dirty="0" smtClean="0">
                <a:latin typeface="+mn-lt"/>
                <a:cs typeface="Calibri" pitchFamily="34" charset="0"/>
              </a:rPr>
            </a:br>
            <a:r>
              <a:rPr lang="pl-PL" sz="2000" dirty="0" smtClean="0">
                <a:latin typeface="+mn-lt"/>
                <a:cs typeface="Calibri" pitchFamily="34" charset="0"/>
              </a:rPr>
              <a:t>z dnia 26 lipca 2018 r. w sprawie uzyskiwania stopni awansu zawodowego przez nauczycieli </a:t>
            </a:r>
            <a:br>
              <a:rPr lang="pl-PL" sz="2000" dirty="0" smtClean="0">
                <a:latin typeface="+mn-lt"/>
                <a:cs typeface="Calibri" pitchFamily="34" charset="0"/>
              </a:rPr>
            </a:br>
            <a:r>
              <a:rPr lang="pl-PL" sz="2000" dirty="0" smtClean="0">
                <a:latin typeface="+mn-lt"/>
                <a:cs typeface="Calibri" pitchFamily="34" charset="0"/>
              </a:rPr>
              <a:t>(Dz. U. poz. 1574 ze zm.);</a:t>
            </a:r>
          </a:p>
          <a:p>
            <a:pPr algn="just"/>
            <a:r>
              <a:rPr lang="pl-PL" sz="2000" dirty="0" smtClean="0">
                <a:latin typeface="+mn-lt"/>
                <a:cs typeface="Calibri" pitchFamily="34" charset="0"/>
              </a:rPr>
              <a:t>- ustawy z dnia 14 czerwca 1960 r. – Kodeks postępowania administracyjnego (Dz. U. z 2018 r. poz. 2096 ze zm.)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/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60" b="1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60" b="1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360263" y="788706"/>
            <a:ext cx="9360000" cy="610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90550" y="1039486"/>
            <a:ext cx="889635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just"/>
            <a:r>
              <a:rPr lang="pl-PL" sz="2000" dirty="0" smtClean="0"/>
              <a:t>2. Komisję kwalifikacyjną dla nauczycieli ubiegających się o awans </a:t>
            </a:r>
            <a:br>
              <a:rPr lang="pl-PL" sz="2000" dirty="0" smtClean="0"/>
            </a:br>
            <a:r>
              <a:rPr lang="pl-PL" sz="2000" dirty="0" smtClean="0"/>
              <a:t>na stopień nauczyciela dyplomowanego powołuje organ sprawujący nadzór pedagogiczny, a w przypadku nauczycieli placówek doskonalenia nauczycieli, z wyjątkiem placówek doskonalenia nauczycieli, o których mowa w </a:t>
            </a:r>
            <a:r>
              <a:rPr lang="pl-PL" sz="2000" dirty="0" smtClean="0">
                <a:hlinkClick r:id="rId3"/>
              </a:rPr>
              <a:t>art. 8 ust. 5 </a:t>
            </a:r>
            <a:r>
              <a:rPr lang="pl-PL" sz="2000" dirty="0" err="1" smtClean="0">
                <a:hlinkClick r:id="rId3"/>
              </a:rPr>
              <a:t>pkt</a:t>
            </a:r>
            <a:r>
              <a:rPr lang="pl-PL" sz="2000" dirty="0" smtClean="0">
                <a:hlinkClick r:id="rId3"/>
              </a:rPr>
              <a:t> 1 lit. b</a:t>
            </a:r>
            <a:r>
              <a:rPr lang="pl-PL" sz="2000" dirty="0" smtClean="0"/>
              <a:t>, </a:t>
            </a:r>
            <a:r>
              <a:rPr lang="pl-PL" sz="2000" dirty="0" smtClean="0">
                <a:hlinkClick r:id="rId3"/>
              </a:rPr>
              <a:t>ust. 6</a:t>
            </a:r>
            <a:r>
              <a:rPr lang="pl-PL" sz="2000" dirty="0" smtClean="0"/>
              <a:t>, </a:t>
            </a:r>
            <a:r>
              <a:rPr lang="pl-PL" sz="2000" dirty="0" smtClean="0">
                <a:hlinkClick r:id="rId3"/>
              </a:rPr>
              <a:t>ust. 7 </a:t>
            </a:r>
            <a:r>
              <a:rPr lang="pl-PL" sz="2000" dirty="0" err="1" smtClean="0">
                <a:hlinkClick r:id="rId3"/>
              </a:rPr>
              <a:t>pkt</a:t>
            </a:r>
            <a:r>
              <a:rPr lang="pl-PL" sz="2000" dirty="0" smtClean="0">
                <a:hlinkClick r:id="rId3"/>
              </a:rPr>
              <a:t> 2</a:t>
            </a:r>
            <a:r>
              <a:rPr lang="pl-PL" sz="2000" dirty="0" smtClean="0"/>
              <a:t> i </a:t>
            </a:r>
            <a:r>
              <a:rPr lang="pl-PL" sz="2000" dirty="0" smtClean="0">
                <a:hlinkClick r:id="rId3"/>
              </a:rPr>
              <a:t>ust. 14</a:t>
            </a:r>
            <a:r>
              <a:rPr lang="pl-PL" sz="2000" dirty="0" smtClean="0"/>
              <a:t> ustawy - Prawo oświatowe - kurator oświaty. W skład komisji wchodzą:1) przedstawiciel organu sprawującego nadzór pedagogiczny, a w przypadku nauczycieli placówek doskonalenia nauczycieli, z wyjątkiem placówek doskonalenia nauczycieli, o których mowa w </a:t>
            </a:r>
            <a:r>
              <a:rPr lang="pl-PL" sz="2000" dirty="0" smtClean="0">
                <a:hlinkClick r:id="rId3"/>
              </a:rPr>
              <a:t>art. 8 ust. 5 </a:t>
            </a:r>
            <a:r>
              <a:rPr lang="pl-PL" sz="2000" dirty="0" err="1" smtClean="0">
                <a:hlinkClick r:id="rId3"/>
              </a:rPr>
              <a:t>pkt</a:t>
            </a:r>
            <a:r>
              <a:rPr lang="pl-PL" sz="2000" dirty="0" smtClean="0">
                <a:hlinkClick r:id="rId3"/>
              </a:rPr>
              <a:t> 1 lit. b</a:t>
            </a:r>
            <a:r>
              <a:rPr lang="pl-PL" sz="2000" dirty="0" smtClean="0"/>
              <a:t>, </a:t>
            </a:r>
            <a:r>
              <a:rPr lang="pl-PL" sz="2000" dirty="0" smtClean="0">
                <a:hlinkClick r:id="rId3"/>
              </a:rPr>
              <a:t>ust. 6</a:t>
            </a:r>
            <a:r>
              <a:rPr lang="pl-PL" sz="2000" dirty="0" smtClean="0"/>
              <a:t>, </a:t>
            </a:r>
            <a:r>
              <a:rPr lang="pl-PL" sz="2000" dirty="0" smtClean="0">
                <a:hlinkClick r:id="rId3"/>
              </a:rPr>
              <a:t>ust. 7 </a:t>
            </a:r>
            <a:r>
              <a:rPr lang="pl-PL" sz="2000" dirty="0" err="1" smtClean="0">
                <a:hlinkClick r:id="rId3"/>
              </a:rPr>
              <a:t>pkt</a:t>
            </a:r>
            <a:r>
              <a:rPr lang="pl-PL" sz="2000" dirty="0" smtClean="0">
                <a:hlinkClick r:id="rId3"/>
              </a:rPr>
              <a:t> 2</a:t>
            </a:r>
            <a:r>
              <a:rPr lang="pl-PL" sz="2000" dirty="0" smtClean="0"/>
              <a:t> i </a:t>
            </a:r>
            <a:r>
              <a:rPr lang="pl-PL" sz="2000" dirty="0" smtClean="0">
                <a:hlinkClick r:id="rId3"/>
              </a:rPr>
              <a:t>ust. 14</a:t>
            </a:r>
            <a:r>
              <a:rPr lang="pl-PL" sz="2000" dirty="0" smtClean="0"/>
              <a:t> ustawy - Prawo oświatowe - przedstawiciel kuratora oświaty, jako jej przewodniczący, a w przypadku nauczyciela, o którym mowa w art. 9e ust. 1 - także przedstawiciel organu prowadzącego szkołę;</a:t>
            </a:r>
          </a:p>
          <a:p>
            <a:pPr algn="just"/>
            <a:r>
              <a:rPr lang="pl-PL" sz="2000" dirty="0" smtClean="0"/>
              <a:t>2) dyrektor szkoły, z wyjątkiem przypadku gdy o awans ubiega się dyrektor szkoły;</a:t>
            </a:r>
          </a:p>
          <a:p>
            <a:pPr algn="just"/>
            <a:r>
              <a:rPr lang="pl-PL" sz="2000" dirty="0" smtClean="0"/>
              <a:t>3) trzej eksperci z listy ekspertów prowadzonej przez ministra właściwego </a:t>
            </a:r>
            <a:br>
              <a:rPr lang="pl-PL" sz="2000" dirty="0" smtClean="0"/>
            </a:br>
            <a:r>
              <a:rPr lang="pl-PL" sz="2000" dirty="0" smtClean="0"/>
              <a:t>do spraw oświaty i wychowania.</a:t>
            </a:r>
            <a:endParaRPr lang="pl-PL" sz="2000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/>
        </p:nvSpPr>
        <p:spPr>
          <a:xfrm>
            <a:off x="648000" y="1302840"/>
            <a:ext cx="8712000" cy="481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60" b="1" strike="noStrik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38150" y="1685817"/>
            <a:ext cx="90487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/>
              <a:t>Komisję kwalifikacyjną dla nauczycieli ubiegających się o stopień nauczyciela dyplomowanego powołuje organ sprawujący nadzór pedagogiczny. W skład komisji wchodzą:</a:t>
            </a:r>
          </a:p>
          <a:p>
            <a:pPr algn="just"/>
            <a:r>
              <a:rPr lang="pl-PL" sz="2000" dirty="0" smtClean="0"/>
              <a:t>przedstawiciel organu sprawującego nadzór pedagogiczny, jako jej przewodniczący;</a:t>
            </a:r>
          </a:p>
          <a:p>
            <a:pPr algn="just"/>
            <a:r>
              <a:rPr lang="pl-PL" sz="2000" dirty="0" smtClean="0"/>
              <a:t>dyrektor szkoły, a w przypadku ubiegania się o stopień awansu dyrektora szkoły – przedstawiciel organu prowadzącego szkołę;</a:t>
            </a:r>
          </a:p>
          <a:p>
            <a:pPr algn="just"/>
            <a:r>
              <a:rPr lang="pl-PL" sz="2000" dirty="0" smtClean="0"/>
              <a:t>trzej eksperci z listy ekspertów prowadzonej przez ministra właściwego </a:t>
            </a:r>
            <a:br>
              <a:rPr lang="pl-PL" sz="2000" dirty="0" smtClean="0"/>
            </a:br>
            <a:r>
              <a:rPr lang="pl-PL" sz="2000" dirty="0" smtClean="0"/>
              <a:t>do spraw oświaty i wychowania;</a:t>
            </a:r>
          </a:p>
          <a:p>
            <a:pPr algn="just"/>
            <a:r>
              <a:rPr lang="pl-PL" sz="2000" dirty="0" smtClean="0"/>
              <a:t>na wniosek nauczyciela przedstawiciel związku zawodowego, wskazanego </a:t>
            </a:r>
            <a:br>
              <a:rPr lang="pl-PL" sz="2000" dirty="0" smtClean="0"/>
            </a:br>
            <a:r>
              <a:rPr lang="pl-PL" sz="2000" dirty="0" smtClean="0"/>
              <a:t>we wniosku (przedstawiciela związku wskazuje właściwy organ statutowy związku).</a:t>
            </a:r>
            <a:endParaRPr lang="pl-PL" sz="2000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/>
        </p:nvSpPr>
        <p:spPr>
          <a:xfrm>
            <a:off x="288000" y="201960"/>
            <a:ext cx="9360000" cy="624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b="0" strike="noStrik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l-PL" sz="1800" b="0" strike="noStrik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endParaRPr sz="2060" b="1" strike="noStrik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514350" y="1771650"/>
            <a:ext cx="8877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/>
              <a:t>W pracach komisji, o ile nie wchodzi w jej skład, może brać również udział </a:t>
            </a:r>
            <a:br>
              <a:rPr lang="pl-PL" sz="2000" dirty="0" smtClean="0"/>
            </a:br>
            <a:r>
              <a:rPr lang="pl-PL" sz="2000" dirty="0" smtClean="0"/>
              <a:t>w charakterze obserwatora przedstawiciel organu prowadzącego szkołę. Organ, który powołał komisję kwalifikacyjną zapewnia jej obsługę administracyjno-biurową oraz pokrywa wydatki związane z jej działalnością.</a:t>
            </a:r>
          </a:p>
          <a:p>
            <a:pPr algn="just"/>
            <a:r>
              <a:rPr lang="pl-PL" sz="2000" dirty="0" smtClean="0"/>
              <a:t>W sprawach proceduralnych dotyczących prac komisji, decyduje komisja </a:t>
            </a:r>
            <a:br>
              <a:rPr lang="pl-PL" sz="2000" dirty="0" smtClean="0"/>
            </a:br>
            <a:r>
              <a:rPr lang="pl-PL" sz="2000" dirty="0" smtClean="0"/>
              <a:t>w drodze głosowania zwykłą większością głosów obecnych na posiedzeniu członków.</a:t>
            </a:r>
            <a:endParaRPr lang="pl-PL" sz="2000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/>
        </p:nvSpPr>
        <p:spPr>
          <a:xfrm>
            <a:off x="699480" y="259020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600" b="1" strike="noStrik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Dziękujemy </a:t>
            </a:r>
            <a:r>
              <a:rPr lang="pl-PL" sz="3600" b="1" strike="noStrik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za uwagę :)</a:t>
            </a:r>
            <a:endParaRPr sz="2060" b="1" strike="noStrik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915480" y="612360"/>
            <a:ext cx="8300520" cy="434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Noto Sans Symbols"/>
              <a:buChar char="➔"/>
            </a:pPr>
            <a:endParaRPr sz="2000" b="1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92820" y="903249"/>
            <a:ext cx="771664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                                 Uwaga!</a:t>
            </a:r>
          </a:p>
          <a:p>
            <a:endParaRPr lang="pl-PL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l-PL" sz="20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pl-PL" sz="2000" dirty="0" smtClean="0">
                <a:latin typeface="Calibri" pitchFamily="34" charset="0"/>
                <a:cs typeface="Calibri" pitchFamily="34" charset="0"/>
              </a:rPr>
            </a:br>
            <a:r>
              <a:rPr lang="pl-PL" sz="2000" b="1" dirty="0" smtClean="0">
                <a:latin typeface="+mn-lt"/>
                <a:cs typeface="Calibri" pitchFamily="34" charset="0"/>
              </a:rPr>
              <a:t>Staż na stopień awansu zawodowego nauczyciela mianowanego mogą rozpocząć nauczyciele, którzy przepracowali w szkole co najmniej dwa lata od dnia nadania stopnia awansu zawodowego nauczyciela kontraktowego, natomiast staż na stopień awansu zawodowego nauczyciela dyplomowanego mogą rozpocząć nauczyciele, którzy przepracowali w szkole co najmniej rok od dnia nadania stopnia awansu zawodowego nauczyciela mianowanego.</a:t>
            </a:r>
          </a:p>
          <a:p>
            <a:endParaRPr lang="pl-PL" sz="2000" b="1" dirty="0" smtClean="0">
              <a:latin typeface="Calibri" pitchFamily="34" charset="0"/>
              <a:cs typeface="Calibri" pitchFamily="34" charset="0"/>
            </a:endParaRPr>
          </a:p>
          <a:p>
            <a:endParaRPr lang="pl-PL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714240" y="47592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ROZPOCZĘCIE STAŻU</a:t>
            </a:r>
            <a:endParaRPr sz="2060" b="1" i="0" u="none" strike="noStrike" cap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09560" y="1801080"/>
            <a:ext cx="2909520" cy="4082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936000" y="432000"/>
            <a:ext cx="8208000" cy="53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b="0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1. Nauczyciel rozpoczyna staż z początkiem roku szkolnego, </a:t>
            </a:r>
            <a:r>
              <a:rPr lang="pl-PL" sz="2000" b="1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nie później jednak niż w ciągu 14 dni od dnia rozpoczęcia zajęć</a:t>
            </a:r>
            <a:r>
              <a:rPr lang="pl-PL" sz="2000" b="0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pl-PL" sz="2000" b="0" i="0" u="none" strike="noStrike" cap="none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/>
            </a:r>
            <a:br>
              <a:rPr lang="pl-PL" sz="2000" b="0" i="0" u="none" strike="noStrike" cap="none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</a:br>
            <a:r>
              <a:rPr lang="pl-PL" sz="2000" b="0" i="0" u="none" strike="noStrike" cap="none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(</a:t>
            </a:r>
            <a:r>
              <a:rPr lang="pl-PL" sz="2000" b="0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art. 9d ust. 1, 2 i 3 KN). 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>
                <a:latin typeface="+mn-lt"/>
              </a:rPr>
              <a:t>2</a:t>
            </a:r>
            <a:r>
              <a:rPr lang="pl-PL" sz="2000" b="0" i="0" u="none" strike="noStrike" cap="none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. </a:t>
            </a:r>
            <a:r>
              <a:rPr lang="pl-PL" sz="2000" b="0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Nauczyciel kontraktowy i nauczyciel mianowany projekt planu rozwoju zawodowego razem z wnioskiem o rozpoczęcie stażu składają do dyrektora szkoły </a:t>
            </a:r>
            <a:r>
              <a:rPr lang="pl-PL" sz="2000" b="1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nie później niż w ciągu 14 dni od rozpoczęcia zajęć</a:t>
            </a:r>
            <a:r>
              <a:rPr lang="pl-PL" sz="2000" b="0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  <a:r>
              <a:rPr lang="pl-PL" sz="2000" b="0" i="0" u="none" strike="noStrike" cap="none" dirty="0" smtClean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(§ </a:t>
            </a:r>
            <a:r>
              <a:rPr lang="pl-PL" sz="2000" b="0" i="0" u="none" strike="noStrike" cap="none" dirty="0">
                <a:solidFill>
                  <a:srgbClr val="000000"/>
                </a:solidFill>
                <a:latin typeface="+mn-lt"/>
                <a:ea typeface="Arial"/>
                <a:cs typeface="Arial"/>
                <a:sym typeface="Arial"/>
              </a:rPr>
              <a:t>3 ust. 2 rozporządzenia). </a:t>
            </a:r>
            <a:endParaRPr sz="20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936000" y="367560"/>
            <a:ext cx="8300520" cy="5983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000" dirty="0" smtClean="0">
                <a:solidFill>
                  <a:schemeClr val="tx1"/>
                </a:solidFill>
              </a:rPr>
              <a:t>3.</a:t>
            </a:r>
            <a:r>
              <a:rPr lang="pl-PL" sz="2000" b="0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20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 terminie 30 dni od dnia rozpoczęcia zajęć</a:t>
            </a:r>
            <a:r>
              <a:rPr lang="pl-PL" sz="20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– dyrektor szkoły zatwierdza projekt planu rozwoju zawodowego lub zwraca go nauczycielowi do poprawy ze wskazaniem, w formie pisemnej, zakresu niezbędnych zmian (dotyczy </a:t>
            </a:r>
            <a:r>
              <a:rPr lang="pl-PL" sz="20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n-la</a:t>
            </a:r>
            <a:r>
              <a:rPr lang="pl-PL" sz="20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2000" b="0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20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kontraktowego </a:t>
            </a:r>
            <a:br>
              <a:rPr lang="pl-PL" sz="20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20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 mianowanego). Nauczyciel zobowiązany jest niezwłocznie poprawić projekt planu rozwoju zawodowego zgodnie z zaleceniami i ponownie przedłożyć projekt dyrektorowi szkoły.</a:t>
            </a:r>
            <a:br>
              <a:rPr lang="pl-PL" sz="20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2000" dirty="0" smtClean="0">
                <a:solidFill>
                  <a:schemeClr val="tx1"/>
                </a:solidFill>
              </a:rPr>
              <a:t>4.</a:t>
            </a:r>
            <a:r>
              <a:rPr lang="pl-PL" sz="2000" b="0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20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 przypadku nauczycieli kontraktowych i mianowanych, którzy </a:t>
            </a:r>
            <a:br>
              <a:rPr lang="pl-PL" sz="20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20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 okresie trwania stażu zmienili miejsce zatrudnienia, zaliczany jest okres dotychczas odbytego stażu, jeżeli podjęli zatrudnienie w szkole nie później niż 3 miesiące po ustaniu poprzedniego stosunku pracy i za okres dotychczas odbytego stażu otrzymali pozytywną ocenę dorobku zawodowego.</a:t>
            </a:r>
            <a:r>
              <a:rPr lang="pl-PL" sz="206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l-PL" sz="206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endParaRPr sz="2060" b="1" i="0" u="none" strike="noStrike" cap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432000" y="-583200"/>
            <a:ext cx="9000000" cy="7574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8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l-PL" sz="28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32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UWAGA!!!</a:t>
            </a:r>
            <a:r>
              <a:rPr lang="pl-PL" sz="28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l-PL" sz="28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28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l-PL" sz="28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206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 trakcie trwania stażu dyrektor szkoły może pisemnie zobowiązać nauczyciela do zmiany planu rozwoju zawodowego lub zmienić nauczycielowi opiekuna stażu. W trakcie trwania stażu nauczyciel może wprowadzić zmiany w planie rozwoju zawodowego za zgodą dyrektora szkoły (§ 4 ust. 2 i 3 rozporządzenia).</a:t>
            </a:r>
            <a:br>
              <a:rPr lang="pl-PL" sz="206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206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l-PL" sz="206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l-PL" sz="2060" b="0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Nauczycielowi </a:t>
            </a:r>
            <a:r>
              <a:rPr lang="pl-PL" sz="206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kontraktowemu odbywającemu staż dyrektor szkoły przydziela opiekuna spośród nauczycieli mianowanych lub dyplomowanych</a:t>
            </a:r>
            <a:r>
              <a:rPr lang="pl-PL" sz="2060" b="0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pl-PL" sz="206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pl-PL" sz="206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endParaRPr sz="2060" b="1" i="0" u="none" strike="noStrike" cap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12000" y="288000"/>
            <a:ext cx="2304000" cy="20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576000" y="1152000"/>
            <a:ext cx="8971560" cy="468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lang="pl-PL" sz="1800" b="1" strike="noStrik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endParaRPr lang="pl-PL" sz="1800" b="1" dirty="0" smtClean="0"/>
          </a:p>
          <a:p>
            <a:pPr marL="457200" marR="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sz="1800" b="1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304693" y="814038"/>
            <a:ext cx="673533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u="sng" dirty="0" smtClean="0">
                <a:latin typeface="Calibri" pitchFamily="34" charset="0"/>
                <a:cs typeface="Calibri" pitchFamily="34" charset="0"/>
              </a:rPr>
              <a:t>Wymiar stażu</a:t>
            </a:r>
          </a:p>
          <a:p>
            <a:pPr algn="ctr"/>
            <a:endParaRPr lang="pl-PL" sz="3600" b="1" u="sng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pl-PL" sz="3600" b="1" u="sng" dirty="0" smtClean="0">
              <a:latin typeface="Calibri" pitchFamily="34" charset="0"/>
              <a:cs typeface="Calibri" pitchFamily="34" charset="0"/>
            </a:endParaRPr>
          </a:p>
          <a:p>
            <a:endParaRPr lang="pl-PL" u="sng" dirty="0" smtClean="0"/>
          </a:p>
          <a:p>
            <a:endParaRPr lang="pl-PL" u="sng" dirty="0" smtClean="0"/>
          </a:p>
          <a:p>
            <a:endParaRPr lang="pl-PL" u="sng" dirty="0" smtClean="0"/>
          </a:p>
          <a:p>
            <a:endParaRPr lang="pl-PL" u="sng" dirty="0" smtClean="0"/>
          </a:p>
          <a:p>
            <a:endParaRPr lang="pl-PL" dirty="0" smtClean="0"/>
          </a:p>
          <a:p>
            <a:pPr algn="ctr"/>
            <a:r>
              <a:rPr lang="pl-PL" sz="2000" dirty="0" smtClean="0"/>
              <a:t>Staż w przypadku ubiegania się o awans na stopień nauczyciela mianowanego i dyplomowanego trwa 2 lata</a:t>
            </a:r>
            <a:br>
              <a:rPr lang="pl-PL" sz="2000" dirty="0" smtClean="0"/>
            </a:br>
            <a:r>
              <a:rPr lang="pl-PL" sz="2000" dirty="0" smtClean="0"/>
              <a:t> i 9 miesięcy.</a:t>
            </a:r>
            <a:endParaRPr lang="pl-PL" sz="2000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627480" y="504000"/>
            <a:ext cx="880452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strike="noStrik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139680" y="27648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 txBox="1"/>
          <p:nvPr/>
        </p:nvSpPr>
        <p:spPr>
          <a:xfrm>
            <a:off x="139680" y="276480"/>
            <a:ext cx="8300520" cy="10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Prostokąt 4"/>
          <p:cNvSpPr/>
          <p:nvPr/>
        </p:nvSpPr>
        <p:spPr>
          <a:xfrm>
            <a:off x="468350" y="1581151"/>
            <a:ext cx="898044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pPr algn="just"/>
            <a:r>
              <a:rPr lang="pl-PL" sz="2000" dirty="0" smtClean="0"/>
              <a:t>Nauczycielowi kontraktowemu odbywającemu staż dyrektor szkoły przydziela spośród nauczycieli mianowanych lub dyplomowanych opiekuna.</a:t>
            </a:r>
          </a:p>
          <a:p>
            <a:pPr algn="just"/>
            <a:r>
              <a:rPr lang="pl-PL" sz="2000" dirty="0" smtClean="0"/>
              <a:t>Zadaniem opiekuna stażu jest udzielanie nauczycielowi pomocy, w szczególności w przygotowaniu i realizacji w okresie stażu planu rozwoju zawodowego nauczyciela, oraz opracowanie projektu oceny dorobku zawodowego nauczyciela za okres stażu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792</Words>
  <Application>Microsoft Office PowerPoint</Application>
  <PresentationFormat>Niestandardowy</PresentationFormat>
  <Paragraphs>151</Paragraphs>
  <Slides>23</Slides>
  <Notes>16</Notes>
  <HiddenSlides>2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Calibri</vt:lpstr>
      <vt:lpstr>Noto Sans Symbols</vt:lpstr>
      <vt:lpstr>Times New Roman</vt:lpstr>
      <vt:lpstr>Office Theme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Przebieg stażu </vt:lpstr>
      <vt:lpstr>               </vt:lpstr>
      <vt:lpstr>     Powinności nauczyciela w okresie trwania stażu</vt:lpstr>
      <vt:lpstr>                             Przedłużenie stażu</vt:lpstr>
      <vt:lpstr>                               </vt:lpstr>
      <vt:lpstr>                                                 ZAKOŃCZENIE STAŻU</vt:lpstr>
      <vt:lpstr>Ocena dorobku zawodowego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Dostęp bez hasła</dc:creator>
  <cp:lastModifiedBy>Dostęp bez hasła</cp:lastModifiedBy>
  <cp:revision>79</cp:revision>
  <dcterms:modified xsi:type="dcterms:W3CDTF">2020-10-22T06:35:19Z</dcterms:modified>
</cp:coreProperties>
</file>