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28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6780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595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730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918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03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62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81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13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99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07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62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0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62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91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68F5-0992-4DA9-9269-AAA4949DE9DA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E8EA2E-FA86-4A24-A2E0-8171C0D5AD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80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28331" y="1484784"/>
            <a:ext cx="5826719" cy="1646302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 smtClean="0">
                <a:latin typeface="Comic Sans MS" panose="030F0702030302020204" pitchFamily="66" charset="0"/>
              </a:rPr>
              <a:t>Egzamin ósmoklasisty</a:t>
            </a:r>
            <a:endParaRPr lang="pl-PL" sz="6600" b="1" dirty="0">
              <a:latin typeface="Comic Sans MS" panose="030F0702030302020204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5826719" cy="1096899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Praktyczny przewodnik </a:t>
            </a:r>
          </a:p>
          <a:p>
            <a:r>
              <a:rPr lang="pl-PL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dla rodziców i nie tylko</a:t>
            </a:r>
            <a:endParaRPr lang="pl-PL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Comic Sans MS" panose="030F0702030302020204" pitchFamily="66" charset="0"/>
              </a:rPr>
              <a:t>            Zespół nadzorujący</a:t>
            </a:r>
            <a:r>
              <a:rPr lang="pl-PL" b="1" dirty="0" smtClean="0">
                <a:latin typeface="Comic Sans MS" panose="030F0702030302020204" pitchFamily="66" charset="0"/>
              </a:rPr>
              <a:t/>
            </a:r>
            <a:br>
              <a:rPr lang="pl-PL" b="1" dirty="0" smtClean="0">
                <a:latin typeface="Comic Sans MS" panose="030F0702030302020204" pitchFamily="66" charset="0"/>
              </a:rPr>
            </a:br>
            <a:r>
              <a:rPr lang="pl-PL" b="1" dirty="0" smtClean="0">
                <a:latin typeface="Comic Sans MS" panose="030F0702030302020204" pitchFamily="66" charset="0"/>
              </a:rPr>
              <a:t/>
            </a:r>
            <a:br>
              <a:rPr lang="pl-PL" b="1" dirty="0" smtClean="0">
                <a:latin typeface="Comic Sans MS" panose="030F0702030302020204" pitchFamily="66" charset="0"/>
              </a:rPr>
            </a:br>
            <a:r>
              <a:rPr lang="pl-PL" b="1" dirty="0" smtClean="0">
                <a:latin typeface="Comic Sans MS" panose="030F0702030302020204" pitchFamily="66" charset="0"/>
              </a:rPr>
              <a:t/>
            </a:r>
            <a:br>
              <a:rPr lang="pl-PL" b="1" dirty="0" smtClean="0">
                <a:latin typeface="Comic Sans MS" panose="030F0702030302020204" pitchFamily="66" charset="0"/>
              </a:rPr>
            </a:br>
            <a:endParaRPr lang="pl-PL" dirty="0"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8" y="1484784"/>
            <a:ext cx="77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>
              <a:latin typeface="Comic Sans MS" panose="030F0702030302020204" pitchFamily="66" charset="0"/>
            </a:endParaRPr>
          </a:p>
          <a:p>
            <a:pPr algn="just"/>
            <a:r>
              <a:rPr lang="pl-PL" sz="2200" dirty="0">
                <a:latin typeface="Comic Sans MS" panose="030F0702030302020204" pitchFamily="66" charset="0"/>
              </a:rPr>
              <a:t>Nad przebiegiem egzaminu czuwać będzie co najmniej dwóch nauczycieli. </a:t>
            </a:r>
            <a:r>
              <a:rPr lang="pl-PL" sz="2200" dirty="0" smtClean="0">
                <a:latin typeface="Comic Sans MS" panose="030F0702030302020204" pitchFamily="66" charset="0"/>
              </a:rPr>
              <a:t>Nauczycielem w </a:t>
            </a:r>
            <a:r>
              <a:rPr lang="pl-PL" sz="2200" dirty="0">
                <a:latin typeface="Comic Sans MS" panose="030F0702030302020204" pitchFamily="66" charset="0"/>
              </a:rPr>
              <a:t>zespole nadzorującym nie może być nauczyciel </a:t>
            </a:r>
            <a:r>
              <a:rPr lang="pl-PL" sz="2200" dirty="0" smtClean="0">
                <a:latin typeface="Comic Sans MS" panose="030F0702030302020204" pitchFamily="66" charset="0"/>
              </a:rPr>
              <a:t>przedmiotu, z którego przeprowadzany </a:t>
            </a:r>
            <a:r>
              <a:rPr lang="pl-PL" sz="2200" dirty="0">
                <a:latin typeface="Comic Sans MS" panose="030F0702030302020204" pitchFamily="66" charset="0"/>
              </a:rPr>
              <a:t>jest egzamin, ani nauczyciel, który uczył dzieci. Dodatkowo w </a:t>
            </a:r>
            <a:r>
              <a:rPr lang="pl-PL" sz="2200" dirty="0" smtClean="0">
                <a:latin typeface="Comic Sans MS" panose="030F0702030302020204" pitchFamily="66" charset="0"/>
              </a:rPr>
              <a:t>zespole znajdzie </a:t>
            </a:r>
            <a:r>
              <a:rPr lang="pl-PL" sz="2200" dirty="0">
                <a:latin typeface="Comic Sans MS" panose="030F0702030302020204" pitchFamily="66" charset="0"/>
              </a:rPr>
              <a:t>się nauczyciel oddelegowany z innej szkoły</a:t>
            </a:r>
            <a:r>
              <a:rPr lang="pl-PL" sz="2200" dirty="0" smtClean="0">
                <a:latin typeface="Comic Sans MS" panose="030F0702030302020204" pitchFamily="66" charset="0"/>
              </a:rPr>
              <a:t>.</a:t>
            </a:r>
          </a:p>
          <a:p>
            <a:endParaRPr lang="pl-PL" sz="1000" dirty="0">
              <a:latin typeface="Comic Sans MS" panose="030F0702030302020204" pitchFamily="66" charset="0"/>
            </a:endParaRPr>
          </a:p>
          <a:p>
            <a:endParaRPr lang="pl-PL" sz="1600" dirty="0">
              <a:latin typeface="Comic Sans MS" panose="030F0702030302020204" pitchFamily="66" charset="0"/>
            </a:endParaRPr>
          </a:p>
          <a:p>
            <a:pPr algn="ctr"/>
            <a:r>
              <a:rPr lang="pl-PL" sz="2400" b="1" dirty="0">
                <a:latin typeface="Comic Sans MS" panose="030F0702030302020204" pitchFamily="66" charset="0"/>
              </a:rPr>
              <a:t>OSOBNA ŁAWKA DLA </a:t>
            </a:r>
            <a:r>
              <a:rPr lang="pl-PL" sz="2400" b="1" dirty="0" smtClean="0">
                <a:latin typeface="Comic Sans MS" panose="030F0702030302020204" pitchFamily="66" charset="0"/>
              </a:rPr>
              <a:t>KAŻDEGO</a:t>
            </a:r>
          </a:p>
          <a:p>
            <a:pPr algn="ctr"/>
            <a:endParaRPr lang="pl-PL" sz="2000" b="1" dirty="0">
              <a:latin typeface="Comic Sans MS" panose="030F0702030302020204" pitchFamily="66" charset="0"/>
            </a:endParaRPr>
          </a:p>
          <a:p>
            <a:pPr algn="ctr"/>
            <a:r>
              <a:rPr lang="pl-PL" sz="2200" dirty="0" smtClean="0">
                <a:latin typeface="Comic Sans MS" panose="030F0702030302020204" pitchFamily="66" charset="0"/>
              </a:rPr>
              <a:t>Na egzaminie każde dziecko będzie siedziało w osobnej ławce.</a:t>
            </a:r>
            <a:endParaRPr lang="pl-PL" sz="2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560840" cy="122413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latin typeface="Comic Sans MS" panose="030F0702030302020204" pitchFamily="66" charset="0"/>
              </a:rPr>
              <a:t>Co uczeń powinien zabrać </a:t>
            </a:r>
            <a:r>
              <a:rPr lang="pl-PL" sz="3200" b="1" dirty="0">
                <a:latin typeface="Comic Sans MS" panose="030F0702030302020204" pitchFamily="66" charset="0"/>
              </a:rPr>
              <a:t>na egzamin?</a:t>
            </a:r>
            <a:br>
              <a:rPr lang="pl-PL" sz="3200" b="1" dirty="0">
                <a:latin typeface="Comic Sans MS" panose="030F0702030302020204" pitchFamily="66" charset="0"/>
              </a:rPr>
            </a:br>
            <a:endParaRPr lang="pl-PL" sz="3200" dirty="0"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31640" y="2106273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Comic Sans MS" panose="030F0702030302020204" pitchFamily="66" charset="0"/>
              </a:rPr>
              <a:t>Na sali egzaminacyjnej </a:t>
            </a:r>
            <a:r>
              <a:rPr lang="pl-PL" sz="2400" dirty="0" smtClean="0">
                <a:latin typeface="Comic Sans MS" panose="030F0702030302020204" pitchFamily="66" charset="0"/>
              </a:rPr>
              <a:t> </a:t>
            </a:r>
            <a:r>
              <a:rPr lang="pl-PL" sz="2400" dirty="0">
                <a:latin typeface="Comic Sans MS" panose="030F0702030302020204" pitchFamily="66" charset="0"/>
              </a:rPr>
              <a:t>potrzebne będą:</a:t>
            </a:r>
          </a:p>
        </p:txBody>
      </p:sp>
      <p:sp>
        <p:nvSpPr>
          <p:cNvPr id="4" name="Prostokąt 3"/>
          <p:cNvSpPr/>
          <p:nvPr/>
        </p:nvSpPr>
        <p:spPr>
          <a:xfrm rot="10800000" flipV="1">
            <a:off x="971600" y="2843427"/>
            <a:ext cx="66967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omic Sans MS" panose="030F0702030302020204" pitchFamily="66" charset="0"/>
              </a:rPr>
              <a:t>legitymacja</a:t>
            </a:r>
          </a:p>
          <a:p>
            <a:pPr algn="ctr"/>
            <a:r>
              <a:rPr lang="pl-PL" sz="2800" b="1" dirty="0">
                <a:latin typeface="Comic Sans MS" panose="030F0702030302020204" pitchFamily="66" charset="0"/>
              </a:rPr>
              <a:t>trzy długopisy</a:t>
            </a:r>
          </a:p>
          <a:p>
            <a:pPr algn="ctr"/>
            <a:r>
              <a:rPr lang="pl-PL" sz="2800" b="1" dirty="0">
                <a:latin typeface="Comic Sans MS" panose="030F0702030302020204" pitchFamily="66" charset="0"/>
              </a:rPr>
              <a:t>z czarnym tuszem</a:t>
            </a:r>
          </a:p>
          <a:p>
            <a:pPr algn="ctr"/>
            <a:r>
              <a:rPr lang="pl-PL" sz="2800" b="1" dirty="0">
                <a:latin typeface="Comic Sans MS" panose="030F0702030302020204" pitchFamily="66" charset="0"/>
              </a:rPr>
              <a:t>linijka (na </a:t>
            </a:r>
            <a:r>
              <a:rPr lang="pl-PL" sz="2800" b="1" dirty="0" smtClean="0">
                <a:latin typeface="Comic Sans MS" panose="030F0702030302020204" pitchFamily="66" charset="0"/>
              </a:rPr>
              <a:t>egzamin z matematyki</a:t>
            </a:r>
            <a:r>
              <a:rPr lang="pl-PL" sz="2800" b="1" dirty="0">
                <a:latin typeface="Comic Sans MS" panose="030F0702030302020204" pitchFamily="66" charset="0"/>
              </a:rPr>
              <a:t>)</a:t>
            </a:r>
            <a:endParaRPr lang="pl-PL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87624" y="1700808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omic Sans MS" panose="030F0702030302020204" pitchFamily="66" charset="0"/>
              </a:rPr>
              <a:t>Dobrze, aby dziecko zabrało do szkoły także porządne drugie śniadanie.</a:t>
            </a:r>
          </a:p>
          <a:p>
            <a:pPr algn="ctr"/>
            <a:r>
              <a:rPr lang="pl-PL" sz="2800" b="1" dirty="0">
                <a:latin typeface="Comic Sans MS" panose="030F0702030302020204" pitchFamily="66" charset="0"/>
              </a:rPr>
              <a:t>Musi je jednak zostawić w klasie </a:t>
            </a:r>
            <a:r>
              <a:rPr lang="pl-PL" sz="2800" b="1" dirty="0" smtClean="0">
                <a:latin typeface="Comic Sans MS" panose="030F0702030302020204" pitchFamily="66" charset="0"/>
              </a:rPr>
              <a:t>        i </a:t>
            </a:r>
            <a:r>
              <a:rPr lang="pl-PL" sz="2800" b="1" dirty="0">
                <a:latin typeface="Comic Sans MS" panose="030F0702030302020204" pitchFamily="66" charset="0"/>
              </a:rPr>
              <a:t>zjeść dopiero po egzaminie.</a:t>
            </a:r>
            <a:endParaRPr lang="pl-PL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7584" y="476672"/>
            <a:ext cx="6768752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Co wolno, </a:t>
            </a:r>
            <a:br>
              <a:rPr lang="pl-PL" sz="3600" b="1" dirty="0" smtClean="0">
                <a:latin typeface="Comic Sans MS" panose="030F0702030302020204" pitchFamily="66" charset="0"/>
              </a:rPr>
            </a:br>
            <a:r>
              <a:rPr lang="pl-PL" sz="3600" b="1" dirty="0" smtClean="0">
                <a:latin typeface="Comic Sans MS" panose="030F0702030302020204" pitchFamily="66" charset="0"/>
              </a:rPr>
              <a:t>a czego nie wolno na egzaminie?</a:t>
            </a:r>
            <a:endParaRPr lang="pl-PL" sz="3600" dirty="0"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371760" y="1916832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omic Sans MS" panose="030F0702030302020204" pitchFamily="66" charset="0"/>
              </a:rPr>
              <a:t>DOZWOLONE</a:t>
            </a:r>
            <a:endParaRPr lang="pl-PL" sz="2800" dirty="0">
              <a:latin typeface="Comic Sans MS" panose="030F0702030302020204" pitchFamily="66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55576" y="227512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l-PL" sz="2400" dirty="0" smtClean="0">
              <a:latin typeface="Comic Sans MS" panose="030F0702030302020204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latin typeface="Comic Sans MS" panose="030F0702030302020204" pitchFamily="66" charset="0"/>
              </a:rPr>
              <a:t> </a:t>
            </a:r>
            <a:r>
              <a:rPr lang="pl-PL" sz="2400" dirty="0" smtClean="0">
                <a:latin typeface="Comic Sans MS" panose="030F0702030302020204" pitchFamily="66" charset="0"/>
              </a:rPr>
              <a:t>zgłaszanie wszelkich nieprawidłowości związanych      z </a:t>
            </a:r>
            <a:r>
              <a:rPr lang="pl-PL" sz="2400" dirty="0">
                <a:latin typeface="Comic Sans MS" panose="030F0702030302020204" pitchFamily="66" charset="0"/>
              </a:rPr>
              <a:t>arkuszami egzaminacyjnymi</a:t>
            </a:r>
          </a:p>
          <a:p>
            <a:pPr algn="just"/>
            <a:r>
              <a:rPr lang="pl-PL" sz="2400" dirty="0">
                <a:latin typeface="Comic Sans MS" panose="030F0702030302020204" pitchFamily="66" charset="0"/>
              </a:rPr>
              <a:t>• wyjście z sali, jeżeli będzie </a:t>
            </a:r>
            <a:r>
              <a:rPr lang="pl-PL" sz="2400" dirty="0" smtClean="0">
                <a:latin typeface="Comic Sans MS" panose="030F0702030302020204" pitchFamily="66" charset="0"/>
              </a:rPr>
              <a:t>taka konieczność</a:t>
            </a:r>
            <a:r>
              <a:rPr lang="pl-PL" sz="2400" dirty="0">
                <a:latin typeface="Comic Sans MS" panose="030F0702030302020204" pitchFamily="66" charset="0"/>
              </a:rPr>
              <a:t>, ale po </a:t>
            </a:r>
            <a:r>
              <a:rPr lang="pl-PL" sz="2400" dirty="0" smtClean="0">
                <a:latin typeface="Comic Sans MS" panose="030F0702030302020204" pitchFamily="66" charset="0"/>
              </a:rPr>
              <a:t>uzyskaniu zgody </a:t>
            </a:r>
            <a:r>
              <a:rPr lang="pl-PL" sz="2400" dirty="0">
                <a:latin typeface="Comic Sans MS" panose="030F0702030302020204" pitchFamily="66" charset="0"/>
              </a:rPr>
              <a:t>osób </a:t>
            </a:r>
            <a:r>
              <a:rPr lang="pl-PL" sz="2400" dirty="0" smtClean="0">
                <a:latin typeface="Comic Sans MS" panose="030F0702030302020204" pitchFamily="66" charset="0"/>
              </a:rPr>
              <a:t>nadzorujących egzamin</a:t>
            </a:r>
            <a:endParaRPr lang="pl-PL" sz="2400" dirty="0">
              <a:latin typeface="Comic Sans MS" panose="030F0702030302020204" pitchFamily="66" charset="0"/>
            </a:endParaRPr>
          </a:p>
          <a:p>
            <a:pPr algn="just"/>
            <a:r>
              <a:rPr lang="pl-PL" sz="2400" dirty="0">
                <a:latin typeface="Comic Sans MS" panose="030F0702030302020204" pitchFamily="66" charset="0"/>
              </a:rPr>
              <a:t>• posiadanie ze sobą lekarstw </a:t>
            </a:r>
            <a:r>
              <a:rPr lang="pl-PL" sz="2400" dirty="0" smtClean="0">
                <a:latin typeface="Comic Sans MS" panose="030F0702030302020204" pitchFamily="66" charset="0"/>
              </a:rPr>
              <a:t>lub niezbędnych </a:t>
            </a:r>
            <a:r>
              <a:rPr lang="pl-PL" sz="2400" dirty="0">
                <a:latin typeface="Comic Sans MS" panose="030F0702030302020204" pitchFamily="66" charset="0"/>
              </a:rPr>
              <a:t>urządzeń, jeżeli </a:t>
            </a:r>
            <a:r>
              <a:rPr lang="pl-PL" sz="2400" dirty="0" smtClean="0">
                <a:latin typeface="Comic Sans MS" panose="030F0702030302020204" pitchFamily="66" charset="0"/>
              </a:rPr>
              <a:t>jest się </a:t>
            </a:r>
            <a:r>
              <a:rPr lang="pl-PL" sz="2400" dirty="0">
                <a:latin typeface="Comic Sans MS" panose="030F0702030302020204" pitchFamily="66" charset="0"/>
              </a:rPr>
              <a:t>chorym i jeżeli zgłosiło się</a:t>
            </a:r>
          </a:p>
          <a:p>
            <a:pPr algn="just"/>
            <a:r>
              <a:rPr lang="pl-PL" sz="2400" dirty="0">
                <a:latin typeface="Comic Sans MS" panose="030F0702030302020204" pitchFamily="66" charset="0"/>
              </a:rPr>
              <a:t>wcześniej taką </a:t>
            </a:r>
            <a:r>
              <a:rPr lang="pl-PL" sz="2400" dirty="0" smtClean="0">
                <a:latin typeface="Comic Sans MS" panose="030F0702030302020204" pitchFamily="66" charset="0"/>
              </a:rPr>
              <a:t>konieczność</a:t>
            </a:r>
          </a:p>
          <a:p>
            <a:pPr algn="just"/>
            <a:endParaRPr lang="pl-PL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363272" cy="64807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ZAKAZANE</a:t>
            </a:r>
            <a:endParaRPr lang="pl-PL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1556792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mic Sans MS" panose="030F0702030302020204" pitchFamily="66" charset="0"/>
              </a:rPr>
              <a:t> ściąganie</a:t>
            </a:r>
            <a:endParaRPr lang="pl-PL" sz="2400" dirty="0">
              <a:latin typeface="Comic Sans MS" panose="030F0702030302020204" pitchFamily="66" charset="0"/>
            </a:endParaRPr>
          </a:p>
          <a:p>
            <a:r>
              <a:rPr lang="pl-PL" sz="2400" dirty="0">
                <a:latin typeface="Comic Sans MS" panose="030F0702030302020204" pitchFamily="66" charset="0"/>
              </a:rPr>
              <a:t>• zakłócanie spokoju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wniesienie na salę </a:t>
            </a:r>
            <a:r>
              <a:rPr lang="pl-PL" sz="2400" dirty="0" smtClean="0">
                <a:latin typeface="Comic Sans MS" panose="030F0702030302020204" pitchFamily="66" charset="0"/>
              </a:rPr>
              <a:t>telefonu komórkowego, </a:t>
            </a:r>
            <a:endParaRPr lang="pl-PL" sz="2400" dirty="0" smtClean="0">
              <a:latin typeface="Comic Sans MS" panose="030F0702030302020204" pitchFamily="66" charset="0"/>
            </a:endParaRPr>
          </a:p>
          <a:p>
            <a:r>
              <a:rPr lang="pl-PL" sz="2400" dirty="0">
                <a:latin typeface="Comic Sans MS" panose="030F0702030302020204" pitchFamily="66" charset="0"/>
              </a:rPr>
              <a:t> </a:t>
            </a:r>
            <a:r>
              <a:rPr lang="pl-PL" sz="2400" dirty="0" smtClean="0">
                <a:latin typeface="Comic Sans MS" panose="030F0702030302020204" pitchFamily="66" charset="0"/>
              </a:rPr>
              <a:t> </a:t>
            </a:r>
            <a:r>
              <a:rPr lang="pl-PL" sz="2400" dirty="0" smtClean="0">
                <a:latin typeface="Comic Sans MS" panose="030F0702030302020204" pitchFamily="66" charset="0"/>
              </a:rPr>
              <a:t>odtwarzacza </a:t>
            </a:r>
            <a:r>
              <a:rPr lang="pl-PL" sz="2400" dirty="0" smtClean="0">
                <a:latin typeface="Comic Sans MS" panose="030F0702030302020204" pitchFamily="66" charset="0"/>
              </a:rPr>
              <a:t>mp3, smartwatcha </a:t>
            </a:r>
            <a:r>
              <a:rPr lang="pl-PL" sz="2400" dirty="0">
                <a:latin typeface="Comic Sans MS" panose="030F0702030302020204" pitchFamily="66" charset="0"/>
              </a:rPr>
              <a:t>itd.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wniesienie na salę kalkulatora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wniesienie na salę </a:t>
            </a:r>
            <a:r>
              <a:rPr lang="pl-PL" sz="2400" dirty="0" smtClean="0">
                <a:latin typeface="Comic Sans MS" panose="030F0702030302020204" pitchFamily="66" charset="0"/>
              </a:rPr>
              <a:t>maskotki, słownika</a:t>
            </a:r>
            <a:r>
              <a:rPr lang="pl-PL" sz="2400" dirty="0">
                <a:latin typeface="Comic Sans MS" panose="030F0702030302020204" pitchFamily="66" charset="0"/>
              </a:rPr>
              <a:t>, kanapki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rozmawianie z </a:t>
            </a:r>
            <a:r>
              <a:rPr lang="pl-PL" sz="2400" dirty="0" smtClean="0">
                <a:latin typeface="Comic Sans MS" panose="030F0702030302020204" pitchFamily="66" charset="0"/>
              </a:rPr>
              <a:t>kolegami i </a:t>
            </a:r>
            <a:r>
              <a:rPr lang="pl-PL" sz="2400" dirty="0">
                <a:latin typeface="Comic Sans MS" panose="030F0702030302020204" pitchFamily="66" charset="0"/>
              </a:rPr>
              <a:t>koleżankami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kontaktowanie się z kimś </a:t>
            </a:r>
            <a:r>
              <a:rPr lang="pl-PL" sz="2400" dirty="0" smtClean="0">
                <a:latin typeface="Comic Sans MS" panose="030F0702030302020204" pitchFamily="66" charset="0"/>
              </a:rPr>
              <a:t>poza </a:t>
            </a:r>
            <a:r>
              <a:rPr lang="pl-PL" sz="2400" dirty="0" smtClean="0">
                <a:latin typeface="Comic Sans MS" panose="030F0702030302020204" pitchFamily="66" charset="0"/>
              </a:rPr>
              <a:t>wyznaczonymi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 </a:t>
            </a:r>
            <a:r>
              <a:rPr lang="pl-PL" sz="2400" dirty="0" smtClean="0">
                <a:latin typeface="Comic Sans MS" panose="030F0702030302020204" pitchFamily="66" charset="0"/>
              </a:rPr>
              <a:t> </a:t>
            </a:r>
            <a:r>
              <a:rPr lang="pl-PL" sz="2400" dirty="0">
                <a:latin typeface="Comic Sans MS" panose="030F0702030302020204" pitchFamily="66" charset="0"/>
              </a:rPr>
              <a:t>osobami </a:t>
            </a:r>
            <a:r>
              <a:rPr lang="pl-PL" sz="2400" dirty="0" smtClean="0">
                <a:latin typeface="Comic Sans MS" panose="030F0702030302020204" pitchFamily="66" charset="0"/>
              </a:rPr>
              <a:t>po wyjściu </a:t>
            </a:r>
            <a:r>
              <a:rPr lang="pl-PL" sz="2400" dirty="0">
                <a:latin typeface="Comic Sans MS" panose="030F0702030302020204" pitchFamily="66" charset="0"/>
              </a:rPr>
              <a:t>z sali w czasie egzaminu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komentowanie treści </a:t>
            </a:r>
            <a:r>
              <a:rPr lang="pl-PL" sz="2400" dirty="0" smtClean="0">
                <a:latin typeface="Comic Sans MS" panose="030F0702030302020204" pitchFamily="66" charset="0"/>
              </a:rPr>
              <a:t>zadań i </a:t>
            </a:r>
            <a:r>
              <a:rPr lang="pl-PL" sz="2400" dirty="0">
                <a:latin typeface="Comic Sans MS" panose="030F0702030302020204" pitchFamily="66" charset="0"/>
              </a:rPr>
              <a:t>poleceń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proszenie </a:t>
            </a:r>
            <a:r>
              <a:rPr lang="pl-PL" sz="2400" dirty="0" smtClean="0">
                <a:latin typeface="Comic Sans MS" panose="030F0702030302020204" pitchFamily="66" charset="0"/>
              </a:rPr>
              <a:t>nauczycieli o </a:t>
            </a:r>
            <a:r>
              <a:rPr lang="pl-PL" sz="2400" dirty="0">
                <a:latin typeface="Comic Sans MS" panose="030F0702030302020204" pitchFamily="66" charset="0"/>
              </a:rPr>
              <a:t>wyjaśnienie polecenia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Comic Sans MS" panose="030F0702030302020204" pitchFamily="66" charset="0"/>
              </a:rPr>
              <a:t>Kiedy będą wyniki egzaminu?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19572" y="1628800"/>
            <a:ext cx="770485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 smtClean="0">
                <a:latin typeface="Comic Sans MS" panose="030F0702030302020204" pitchFamily="66" charset="0"/>
              </a:rPr>
              <a:t>2 lipca </a:t>
            </a:r>
            <a:r>
              <a:rPr lang="pl-PL" sz="2600" dirty="0" smtClean="0">
                <a:latin typeface="Comic Sans MS" panose="030F0702030302020204" pitchFamily="66" charset="0"/>
              </a:rPr>
              <a:t>2021r. – </a:t>
            </a:r>
            <a:r>
              <a:rPr lang="pl-PL" sz="2600" dirty="0">
                <a:latin typeface="Comic Sans MS" panose="030F0702030302020204" pitchFamily="66" charset="0"/>
              </a:rPr>
              <a:t>o</a:t>
            </a:r>
            <a:r>
              <a:rPr lang="pl-PL" sz="2600" dirty="0" smtClean="0">
                <a:latin typeface="Comic Sans MS" panose="030F0702030302020204" pitchFamily="66" charset="0"/>
              </a:rPr>
              <a:t>głoszenie wyników                      i przekazanie ich do szkół. </a:t>
            </a:r>
          </a:p>
          <a:p>
            <a:pPr algn="ctr"/>
            <a:endParaRPr lang="pl-PL" sz="1000" dirty="0" smtClean="0">
              <a:latin typeface="Comic Sans MS" panose="030F0702030302020204" pitchFamily="66" charset="0"/>
            </a:endParaRPr>
          </a:p>
          <a:p>
            <a:r>
              <a:rPr lang="pl-PL" sz="2400" dirty="0" smtClean="0">
                <a:latin typeface="Comic Sans MS" panose="030F0702030302020204" pitchFamily="66" charset="0"/>
              </a:rPr>
              <a:t>Otrzymają je zarówno ci uczniowie, którzy pisali egzamin w terminie głównym, jak i ci, którzy pisali go w terminie dodatkowym.</a:t>
            </a:r>
            <a:r>
              <a:rPr lang="pl-PL" sz="2400" dirty="0">
                <a:latin typeface="Comic Sans MS" panose="030F0702030302020204" pitchFamily="66" charset="0"/>
              </a:rPr>
              <a:t> </a:t>
            </a:r>
            <a:endParaRPr lang="pl-PL" sz="2400" dirty="0" smtClean="0">
              <a:latin typeface="Comic Sans MS" panose="030F0702030302020204" pitchFamily="66" charset="0"/>
            </a:endParaRPr>
          </a:p>
          <a:p>
            <a:endParaRPr lang="pl-PL" sz="800" dirty="0">
              <a:latin typeface="Comic Sans MS" panose="030F0702030302020204" pitchFamily="66" charset="0"/>
            </a:endParaRPr>
          </a:p>
          <a:p>
            <a:pPr algn="ctr"/>
            <a:r>
              <a:rPr lang="pl-PL" sz="2600" b="1" dirty="0" smtClean="0">
                <a:latin typeface="Comic Sans MS" panose="030F0702030302020204" pitchFamily="66" charset="0"/>
              </a:rPr>
              <a:t>8 lipca </a:t>
            </a:r>
            <a:r>
              <a:rPr lang="pl-PL" sz="2600" dirty="0" smtClean="0">
                <a:latin typeface="Comic Sans MS" panose="030F0702030302020204" pitchFamily="66" charset="0"/>
              </a:rPr>
              <a:t>2021r. – przekazanie szkołom</a:t>
            </a:r>
            <a:r>
              <a:rPr lang="pl-PL" sz="2600" dirty="0">
                <a:latin typeface="Comic Sans MS" panose="030F0702030302020204" pitchFamily="66" charset="0"/>
              </a:rPr>
              <a:t> wyników, zaświadczeń i </a:t>
            </a:r>
            <a:r>
              <a:rPr lang="pl-PL" sz="2600" dirty="0" smtClean="0">
                <a:latin typeface="Comic Sans MS" panose="030F0702030302020204" pitchFamily="66" charset="0"/>
              </a:rPr>
              <a:t>informacji.</a:t>
            </a:r>
            <a:r>
              <a:rPr lang="pl-PL" sz="2600" dirty="0">
                <a:latin typeface="Comic Sans MS" panose="030F0702030302020204" pitchFamily="66" charset="0"/>
              </a:rPr>
              <a:t> </a:t>
            </a:r>
            <a:endParaRPr lang="pl-PL" sz="2600" dirty="0" smtClean="0">
              <a:latin typeface="Comic Sans MS" panose="030F0702030302020204" pitchFamily="66" charset="0"/>
            </a:endParaRPr>
          </a:p>
          <a:p>
            <a:pPr algn="ctr"/>
            <a:endParaRPr lang="pl-PL" sz="800" dirty="0">
              <a:latin typeface="Comic Sans MS" panose="030F0702030302020204" pitchFamily="66" charset="0"/>
            </a:endParaRPr>
          </a:p>
          <a:p>
            <a:pPr algn="ctr"/>
            <a:r>
              <a:rPr lang="pl-PL" sz="2600" b="1" dirty="0" smtClean="0">
                <a:latin typeface="Comic Sans MS" panose="030F0702030302020204" pitchFamily="66" charset="0"/>
              </a:rPr>
              <a:t>9 lipca </a:t>
            </a:r>
            <a:r>
              <a:rPr lang="pl-PL" sz="2600" dirty="0" smtClean="0">
                <a:latin typeface="Comic Sans MS" panose="030F0702030302020204" pitchFamily="66" charset="0"/>
              </a:rPr>
              <a:t>2021r. – wydanie zdającym</a:t>
            </a:r>
            <a:r>
              <a:rPr lang="pl-PL" sz="2600" dirty="0">
                <a:latin typeface="Comic Sans MS" panose="030F0702030302020204" pitchFamily="66" charset="0"/>
              </a:rPr>
              <a:t> zaświadczeń oraz informacji </a:t>
            </a:r>
            <a:r>
              <a:rPr lang="pl-PL" sz="2600" dirty="0" smtClean="0">
                <a:latin typeface="Comic Sans MS" panose="030F0702030302020204" pitchFamily="66" charset="0"/>
              </a:rPr>
              <a:t>.</a:t>
            </a:r>
            <a:endParaRPr lang="pl-PL" sz="2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91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Comic Sans MS" panose="030F0702030302020204" pitchFamily="66" charset="0"/>
              </a:rPr>
              <a:t>Czy egzamin może być unieważniony?</a:t>
            </a:r>
            <a:endParaRPr lang="pl-PL" sz="3200" dirty="0"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155679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omic Sans MS" panose="030F0702030302020204" pitchFamily="66" charset="0"/>
              </a:rPr>
              <a:t>Tak, z trzech głównych powodów.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1. W sytuacji, gdy dziecko: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będzie ściągać,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pomoże innemu uczniowi,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będzie przeszkadzać innym w pracy,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wniesie na salę niedozwolone urządzenie lub niedozwolone pomoce</a:t>
            </a:r>
            <a:r>
              <a:rPr lang="pl-PL" sz="2000" dirty="0" smtClean="0">
                <a:latin typeface="Comic Sans MS" panose="030F0702030302020204" pitchFamily="66" charset="0"/>
              </a:rPr>
              <a:t>.</a:t>
            </a:r>
            <a:endParaRPr lang="pl-PL" sz="2000" dirty="0">
              <a:latin typeface="Comic Sans MS" panose="030F0702030302020204" pitchFamily="66" charset="0"/>
            </a:endParaRPr>
          </a:p>
          <a:p>
            <a:r>
              <a:rPr lang="pl-PL" sz="2000" dirty="0">
                <a:latin typeface="Comic Sans MS" panose="030F0702030302020204" pitchFamily="66" charset="0"/>
              </a:rPr>
              <a:t>2. Jeżeli okaże się, że wcześniej wyciekły informacje o zadaniach egzaminacyjnych.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3. Jeżeli uczeń lub jego rodzic zgłosi do dyrektora OKE informację o </a:t>
            </a:r>
            <a:r>
              <a:rPr lang="pl-PL" sz="2000" dirty="0" smtClean="0">
                <a:latin typeface="Comic Sans MS" panose="030F0702030302020204" pitchFamily="66" charset="0"/>
              </a:rPr>
              <a:t>nieprawidłowościach dotyczących </a:t>
            </a:r>
            <a:r>
              <a:rPr lang="pl-PL" sz="2000" dirty="0">
                <a:latin typeface="Comic Sans MS" panose="030F0702030302020204" pitchFamily="66" charset="0"/>
              </a:rPr>
              <a:t>warunków przeprowadzenia </a:t>
            </a:r>
            <a:r>
              <a:rPr lang="pl-PL" sz="2000" dirty="0" smtClean="0">
                <a:latin typeface="Comic Sans MS" panose="030F0702030302020204" pitchFamily="66" charset="0"/>
              </a:rPr>
              <a:t>egzaminu (np</a:t>
            </a:r>
            <a:r>
              <a:rPr lang="pl-PL" sz="2000" dirty="0">
                <a:latin typeface="Comic Sans MS" panose="030F0702030302020204" pitchFamily="66" charset="0"/>
              </a:rPr>
              <a:t>. bardzo zła jakość nagrań na egzaminie z języka angielskiego) i </a:t>
            </a:r>
            <a:r>
              <a:rPr lang="pl-PL" sz="2000" dirty="0" smtClean="0">
                <a:latin typeface="Comic Sans MS" panose="030F0702030302020204" pitchFamily="66" charset="0"/>
              </a:rPr>
              <a:t>dyrektor uzna</a:t>
            </a:r>
            <a:r>
              <a:rPr lang="pl-PL" sz="2000" dirty="0">
                <a:latin typeface="Comic Sans MS" panose="030F0702030302020204" pitchFamily="66" charset="0"/>
              </a:rPr>
              <a:t>, że mogły one wpłynąć na wynik uzyskany przez ucznia.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Rola  rodzica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96543" y="155679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Comic Sans MS" panose="030F0702030302020204" pitchFamily="66" charset="0"/>
              </a:rPr>
              <a:t>Dostarczyć zaświadczenie o stanie zdrowia dziecka lub </a:t>
            </a:r>
            <a:r>
              <a:rPr lang="pl-PL" sz="2400" dirty="0" smtClean="0">
                <a:latin typeface="Comic Sans MS" panose="030F0702030302020204" pitchFamily="66" charset="0"/>
              </a:rPr>
              <a:t>opinię poradni </a:t>
            </a:r>
            <a:r>
              <a:rPr lang="pl-PL" sz="2400" dirty="0">
                <a:latin typeface="Comic Sans MS" panose="030F0702030302020204" pitchFamily="66" charset="0"/>
              </a:rPr>
              <a:t>psychologiczno-pedagogicznej, jeżeli dziecko: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ma problemy ze zdrowiem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znalazło się w bardzo trudnej sytuacji życiowej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ma problemy z adaptacją, ponieważ wcześniej </a:t>
            </a:r>
            <a:r>
              <a:rPr lang="pl-PL" sz="2400" dirty="0" smtClean="0">
                <a:latin typeface="Comic Sans MS" panose="030F0702030302020204" pitchFamily="66" charset="0"/>
              </a:rPr>
              <a:t>mieszkało za </a:t>
            </a:r>
            <a:r>
              <a:rPr lang="pl-PL" sz="2400" dirty="0">
                <a:latin typeface="Comic Sans MS" panose="030F0702030302020204" pitchFamily="66" charset="0"/>
              </a:rPr>
              <a:t>granicą</a:t>
            </a:r>
          </a:p>
          <a:p>
            <a:r>
              <a:rPr lang="pl-PL" sz="2400" dirty="0">
                <a:latin typeface="Comic Sans MS" panose="030F0702030302020204" pitchFamily="66" charset="0"/>
              </a:rPr>
              <a:t>• ma problemy z komunikowaniem się w </a:t>
            </a:r>
            <a:r>
              <a:rPr lang="pl-PL" sz="2400" dirty="0" smtClean="0">
                <a:latin typeface="Comic Sans MS" panose="030F0702030302020204" pitchFamily="66" charset="0"/>
              </a:rPr>
              <a:t>języku polskim</a:t>
            </a:r>
            <a:endParaRPr lang="pl-PL" sz="2400" dirty="0">
              <a:latin typeface="Comic Sans MS" panose="030F0702030302020204" pitchFamily="66" charset="0"/>
            </a:endParaRPr>
          </a:p>
          <a:p>
            <a:r>
              <a:rPr lang="pl-PL" sz="2400" dirty="0">
                <a:latin typeface="Comic Sans MS" panose="030F0702030302020204" pitchFamily="66" charset="0"/>
              </a:rPr>
              <a:t>• wykazuje trudności w uczeniu się (ze względu np. na </a:t>
            </a:r>
            <a:r>
              <a:rPr lang="pl-PL" sz="2400" dirty="0" smtClean="0">
                <a:latin typeface="Comic Sans MS" panose="030F0702030302020204" pitchFamily="66" charset="0"/>
              </a:rPr>
              <a:t>dysleksję, dysgrafię</a:t>
            </a:r>
            <a:r>
              <a:rPr lang="pl-PL" sz="2400" dirty="0">
                <a:latin typeface="Comic Sans MS" panose="030F0702030302020204" pitchFamily="66" charset="0"/>
              </a:rPr>
              <a:t>, dysortografię, dyskalkulię)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5212" y="332656"/>
            <a:ext cx="8229600" cy="104435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Dekalog rodzica ósmoklasisty</a:t>
            </a:r>
            <a:endParaRPr lang="pl-PL" sz="3600" dirty="0"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27584" y="162880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latin typeface="Comic Sans MS" panose="030F0702030302020204" pitchFamily="66" charset="0"/>
              </a:rPr>
              <a:t>1. Kochać dziecko nad życie.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2. Interesować się sprawami dziecka.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3. Służyć zawsze pomocą.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4. Wiedzieć wszystko o egzaminie ósmoklasisty.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5. Dyskretnie obserwować postępy w nauce.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6. W razie potrzeby – wkroczyć do akcji.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7. Mieć zawsze pod ręką czekoladę.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8. Pozwalać się dziecku wysypiać.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9. Nie pozwalać się dziecku uczyć do późnych godzin nocnych.</a:t>
            </a:r>
          </a:p>
          <a:p>
            <a:r>
              <a:rPr lang="pl-PL" sz="2400" b="1" dirty="0">
                <a:latin typeface="Comic Sans MS" panose="030F0702030302020204" pitchFamily="66" charset="0"/>
              </a:rPr>
              <a:t>10. Nie stresować dziecka natrętnymi pytaniami, porównywaniem z innymi itp.</a:t>
            </a:r>
            <a:endParaRPr lang="pl-PL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6912768" cy="792088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latin typeface="Comic Sans MS" panose="030F0702030302020204" pitchFamily="66" charset="0"/>
              </a:rPr>
              <a:t>Na dobry początek, </a:t>
            </a:r>
            <a:r>
              <a:rPr lang="pl-PL" b="1" dirty="0" smtClean="0">
                <a:latin typeface="Comic Sans MS" panose="030F0702030302020204" pitchFamily="66" charset="0"/>
              </a:rPr>
              <a:t/>
            </a:r>
            <a:br>
              <a:rPr lang="pl-PL" b="1" dirty="0" smtClean="0">
                <a:latin typeface="Comic Sans MS" panose="030F0702030302020204" pitchFamily="66" charset="0"/>
              </a:rPr>
            </a:br>
            <a:r>
              <a:rPr lang="pl-PL" b="1" dirty="0" smtClean="0">
                <a:latin typeface="Comic Sans MS" panose="030F0702030302020204" pitchFamily="66" charset="0"/>
              </a:rPr>
              <a:t>czyli </a:t>
            </a:r>
            <a:r>
              <a:rPr lang="pl-PL" b="1" dirty="0">
                <a:latin typeface="Comic Sans MS" panose="030F0702030302020204" pitchFamily="66" charset="0"/>
              </a:rPr>
              <a:t>od czego zacząć?</a:t>
            </a:r>
            <a:r>
              <a:rPr lang="pl-PL" sz="3600" b="1" dirty="0" smtClean="0">
                <a:latin typeface="Comic Sans MS" panose="030F0702030302020204" pitchFamily="66" charset="0"/>
              </a:rPr>
              <a:t/>
            </a:r>
            <a:br>
              <a:rPr lang="pl-PL" sz="3600" b="1" dirty="0" smtClean="0">
                <a:latin typeface="Comic Sans MS" panose="030F0702030302020204" pitchFamily="66" charset="0"/>
              </a:rPr>
            </a:br>
            <a:r>
              <a:rPr lang="pl-PL" sz="3600" b="1" dirty="0" smtClean="0">
                <a:latin typeface="Comic Sans MS" panose="030F0702030302020204" pitchFamily="66" charset="0"/>
              </a:rPr>
              <a:t/>
            </a:r>
            <a:br>
              <a:rPr lang="pl-PL" sz="3600" b="1" dirty="0" smtClean="0">
                <a:latin typeface="Comic Sans MS" panose="030F0702030302020204" pitchFamily="66" charset="0"/>
              </a:rPr>
            </a:br>
            <a:r>
              <a:rPr lang="pl-PL" sz="3600" b="1" dirty="0" smtClean="0">
                <a:latin typeface="Comic Sans MS" panose="030F0702030302020204" pitchFamily="66" charset="0"/>
              </a:rPr>
              <a:t/>
            </a:r>
            <a:br>
              <a:rPr lang="pl-PL" sz="3600" b="1" dirty="0" smtClean="0">
                <a:latin typeface="Comic Sans MS" panose="030F0702030302020204" pitchFamily="66" charset="0"/>
              </a:rPr>
            </a:br>
            <a:r>
              <a:rPr lang="pl-PL" sz="3600" b="1" dirty="0" smtClean="0">
                <a:latin typeface="Comic Sans MS" panose="030F0702030302020204" pitchFamily="66" charset="0"/>
              </a:rPr>
              <a:t/>
            </a:r>
            <a:br>
              <a:rPr lang="pl-PL" sz="3600" b="1" dirty="0" smtClean="0">
                <a:latin typeface="Comic Sans MS" panose="030F0702030302020204" pitchFamily="66" charset="0"/>
              </a:rPr>
            </a:br>
            <a:r>
              <a:rPr lang="pl-PL" sz="3600" b="1" dirty="0" smtClean="0">
                <a:latin typeface="Comic Sans MS" panose="030F0702030302020204" pitchFamily="66" charset="0"/>
              </a:rPr>
              <a:t> </a:t>
            </a:r>
            <a:endParaRPr lang="pl-PL" sz="3200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060848"/>
            <a:ext cx="6347714" cy="388077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r>
              <a:rPr lang="pl-PL" b="1" dirty="0" smtClean="0">
                <a:latin typeface="Comic Sans MS" panose="030F0702030302020204" pitchFamily="66" charset="0"/>
              </a:rPr>
              <a:t>SZEŚĆ FAKTÓW </a:t>
            </a:r>
            <a:endParaRPr lang="pl-PL" b="1" dirty="0" smtClean="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lang="pl-PL" b="1" dirty="0" smtClean="0">
                <a:latin typeface="Comic Sans MS" panose="030F0702030302020204" pitchFamily="66" charset="0"/>
              </a:rPr>
              <a:t>o</a:t>
            </a:r>
            <a:r>
              <a:rPr lang="pl-PL" b="1" dirty="0" smtClean="0">
                <a:latin typeface="Comic Sans MS" panose="030F0702030302020204" pitchFamily="66" charset="0"/>
              </a:rPr>
              <a:t> egzaminie ósmoklasisty, które trzeba znać:</a:t>
            </a:r>
          </a:p>
          <a:p>
            <a:pPr algn="ctr">
              <a:buNone/>
            </a:pPr>
            <a:endParaRPr lang="pl-PL" sz="900" b="1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Comic Sans MS" panose="030F0702030302020204" pitchFamily="66" charset="0"/>
              </a:rPr>
              <a:t>Egzamin </a:t>
            </a:r>
            <a:r>
              <a:rPr lang="pl-PL" dirty="0" smtClean="0">
                <a:latin typeface="Comic Sans MS" panose="030F0702030302020204" pitchFamily="66" charset="0"/>
              </a:rPr>
              <a:t>JEST OBOWIĄZKOWY dla prawie wszystkich uczniów.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Comic Sans MS" panose="030F0702030302020204" pitchFamily="66" charset="0"/>
              </a:rPr>
              <a:t>Napisanie egzaminu jest warunkiem ukończenia szkoły podstawowej.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Comic Sans MS" panose="030F0702030302020204" pitchFamily="66" charset="0"/>
              </a:rPr>
              <a:t>Egzaminu NIE MOŻNA NIE ZDAĆ.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Comic Sans MS" panose="030F0702030302020204" pitchFamily="66" charset="0"/>
              </a:rPr>
              <a:t>Egzamin obejmuje trzy przedmioty (język polski, matematykę i język obcy nowożytny).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Comic Sans MS" panose="030F0702030302020204" pitchFamily="66" charset="0"/>
              </a:rPr>
              <a:t>Egzamin odbędzie się  </a:t>
            </a:r>
            <a:r>
              <a:rPr lang="pl-PL" dirty="0" smtClean="0">
                <a:latin typeface="Comic Sans MS" panose="030F0702030302020204" pitchFamily="66" charset="0"/>
              </a:rPr>
              <a:t>25, 26 i 27 maja 2021 roku.</a:t>
            </a:r>
            <a:endParaRPr lang="pl-PL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Comic Sans MS" panose="030F0702030302020204" pitchFamily="66" charset="0"/>
              </a:rPr>
              <a:t>Wyniki egzaminu zostaną ogłoszone w </a:t>
            </a:r>
            <a:r>
              <a:rPr lang="pl-PL" dirty="0" smtClean="0">
                <a:latin typeface="Comic Sans MS" panose="030F0702030302020204" pitchFamily="66" charset="0"/>
              </a:rPr>
              <a:t>lipcu.</a:t>
            </a:r>
            <a:endParaRPr lang="pl-PL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412776"/>
            <a:ext cx="6347714" cy="38807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dirty="0" smtClean="0">
                <a:latin typeface="Comic Sans MS" panose="030F0702030302020204" pitchFamily="66" charset="0"/>
              </a:rPr>
              <a:t>Termin dodatkowy egzaminu </a:t>
            </a:r>
            <a:endParaRPr lang="pl-PL" sz="2800" dirty="0" smtClean="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lang="pl-PL" sz="2800" dirty="0" smtClean="0">
                <a:latin typeface="Comic Sans MS" panose="030F0702030302020204" pitchFamily="66" charset="0"/>
              </a:rPr>
              <a:t>– czerwiec 2021 </a:t>
            </a:r>
            <a:r>
              <a:rPr lang="pl-PL" sz="2800" dirty="0" smtClean="0">
                <a:latin typeface="Comic Sans MS" panose="030F0702030302020204" pitchFamily="66" charset="0"/>
              </a:rPr>
              <a:t>– </a:t>
            </a:r>
            <a:endParaRPr lang="pl-PL" sz="2800" dirty="0" smtClean="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lang="pl-PL" sz="2800" dirty="0" smtClean="0">
                <a:latin typeface="Comic Sans MS" panose="030F0702030302020204" pitchFamily="66" charset="0"/>
              </a:rPr>
              <a:t>przewidziany </a:t>
            </a:r>
            <a:r>
              <a:rPr lang="pl-PL" sz="2800" dirty="0" smtClean="0">
                <a:latin typeface="Comic Sans MS" panose="030F0702030302020204" pitchFamily="66" charset="0"/>
              </a:rPr>
              <a:t>jest dla ucznia, który nie przystąpił do egzaminu w terminie głównym z przyczyn losowych lub zdrowotnych.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02761" cy="13208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latin typeface="Comic Sans MS" panose="030F0702030302020204" pitchFamily="66" charset="0"/>
              </a:rPr>
              <a:t>Dlaczego przeprowadza się egzamin</a:t>
            </a:r>
            <a:br>
              <a:rPr lang="pl-PL" sz="2800" b="1" dirty="0" smtClean="0">
                <a:latin typeface="Comic Sans MS" panose="030F0702030302020204" pitchFamily="66" charset="0"/>
              </a:rPr>
            </a:br>
            <a:r>
              <a:rPr lang="pl-PL" sz="2800" b="1" dirty="0" smtClean="0">
                <a:latin typeface="Comic Sans MS" panose="030F0702030302020204" pitchFamily="66" charset="0"/>
              </a:rPr>
              <a:t>ósmoklasisty?</a:t>
            </a:r>
            <a:endParaRPr lang="pl-PL" sz="2800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7704856" cy="388077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 smtClean="0">
                <a:latin typeface="Comic Sans MS" panose="030F0702030302020204" pitchFamily="66" charset="0"/>
              </a:rPr>
              <a:t>    </a:t>
            </a:r>
            <a:r>
              <a:rPr lang="pl-PL" dirty="0" smtClean="0">
                <a:latin typeface="Comic Sans MS" panose="030F0702030302020204" pitchFamily="66" charset="0"/>
              </a:rPr>
              <a:t>To pytanie, które zadaje większość rodziców. Egzamin przeprowadza się po to, aby:</a:t>
            </a:r>
          </a:p>
          <a:p>
            <a:pPr algn="just"/>
            <a:r>
              <a:rPr lang="pl-PL" dirty="0" smtClean="0">
                <a:latin typeface="Comic Sans MS" panose="030F0702030302020204" pitchFamily="66" charset="0"/>
              </a:rPr>
              <a:t>określić poziom wykształcenia uczniów w zakresie przedmiotów objętych egzaminem,</a:t>
            </a:r>
          </a:p>
          <a:p>
            <a:pPr algn="just"/>
            <a:r>
              <a:rPr lang="pl-PL" dirty="0" smtClean="0">
                <a:latin typeface="Comic Sans MS" panose="030F0702030302020204" pitchFamily="66" charset="0"/>
              </a:rPr>
              <a:t>zastąpić nim egzamin do szkół ponadpodstawowych, w których podczas rekrutacji są brane pod uwagę wyniki egzaminu.</a:t>
            </a:r>
          </a:p>
          <a:p>
            <a:pPr algn="just"/>
            <a:r>
              <a:rPr lang="pl-PL" dirty="0" smtClean="0">
                <a:latin typeface="Comic Sans MS" panose="030F0702030302020204" pitchFamily="66" charset="0"/>
              </a:rPr>
              <a:t>Podstawy prawne do przeprowadzenia egzaminu to przede wszystkim dwa akty prawne:</a:t>
            </a:r>
          </a:p>
          <a:p>
            <a:pPr marL="0" indent="0" algn="just">
              <a:buNone/>
            </a:pPr>
            <a:r>
              <a:rPr lang="pl-PL" i="1" dirty="0" smtClean="0">
                <a:latin typeface="Comic Sans MS" panose="030F0702030302020204" pitchFamily="66" charset="0"/>
              </a:rPr>
              <a:t>- Ustawa </a:t>
            </a:r>
            <a:r>
              <a:rPr lang="pl-PL" i="1" dirty="0" smtClean="0">
                <a:latin typeface="Comic Sans MS" panose="030F0702030302020204" pitchFamily="66" charset="0"/>
              </a:rPr>
              <a:t>z dnia 7 września 1991 r. o systemie oświaty</a:t>
            </a:r>
          </a:p>
          <a:p>
            <a:pPr algn="just">
              <a:buNone/>
            </a:pPr>
            <a:r>
              <a:rPr lang="pl-PL" dirty="0" smtClean="0">
                <a:latin typeface="Comic Sans MS" panose="030F0702030302020204" pitchFamily="66" charset="0"/>
              </a:rPr>
              <a:t>     http://dziennikustaw.gov.pl/du/1991/s/95/425</a:t>
            </a:r>
          </a:p>
          <a:p>
            <a:pPr marL="0" indent="0" algn="just">
              <a:buNone/>
            </a:pPr>
            <a:r>
              <a:rPr lang="pl-PL" i="1" dirty="0" smtClean="0">
                <a:latin typeface="Comic Sans MS" panose="030F0702030302020204" pitchFamily="66" charset="0"/>
              </a:rPr>
              <a:t>- Rozporządzenie </a:t>
            </a:r>
            <a:r>
              <a:rPr lang="pl-PL" i="1" dirty="0" smtClean="0">
                <a:latin typeface="Comic Sans MS" panose="030F0702030302020204" pitchFamily="66" charset="0"/>
              </a:rPr>
              <a:t>Ministra Edukacji Narodowej z dnia 1 sierpnia </a:t>
            </a:r>
            <a:r>
              <a:rPr lang="pl-PL" i="1" dirty="0" smtClean="0">
                <a:latin typeface="Comic Sans MS" panose="030F0702030302020204" pitchFamily="66" charset="0"/>
              </a:rPr>
              <a:t>2017r. w </a:t>
            </a:r>
            <a:r>
              <a:rPr lang="pl-PL" i="1" dirty="0" smtClean="0">
                <a:latin typeface="Comic Sans MS" panose="030F0702030302020204" pitchFamily="66" charset="0"/>
              </a:rPr>
              <a:t>sprawie szczegółowych warunków i sposobu przeprowadzania egzaminu </a:t>
            </a:r>
            <a:r>
              <a:rPr lang="pl-PL" i="1" dirty="0" smtClean="0">
                <a:latin typeface="Comic Sans MS" panose="030F0702030302020204" pitchFamily="66" charset="0"/>
              </a:rPr>
              <a:t>ósmoklasisty  </a:t>
            </a:r>
            <a:r>
              <a:rPr lang="pl-PL" dirty="0" smtClean="0">
                <a:latin typeface="Comic Sans MS" panose="030F0702030302020204" pitchFamily="66" charset="0"/>
              </a:rPr>
              <a:t>http://dziennikustaw.gov.pl/du/2017/1512/1</a:t>
            </a:r>
            <a:endParaRPr lang="pl-PL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330036"/>
            <a:ext cx="7130752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>
              <a:latin typeface="Comic Sans MS" panose="030F0702030302020204" pitchFamily="66" charset="0"/>
            </a:endParaRPr>
          </a:p>
          <a:p>
            <a:r>
              <a:rPr lang="pl-PL" sz="2000" dirty="0" smtClean="0">
                <a:latin typeface="Comic Sans MS" panose="030F0702030302020204" pitchFamily="66" charset="0"/>
              </a:rPr>
              <a:t>Młodzież będzie zdawać egzamin tylko z trzech przedmiotów. </a:t>
            </a:r>
            <a:endParaRPr lang="pl-PL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sz="2000" dirty="0">
                <a:latin typeface="Comic Sans MS" panose="030F0702030302020204" pitchFamily="66" charset="0"/>
              </a:rPr>
              <a:t> </a:t>
            </a:r>
            <a:r>
              <a:rPr lang="pl-PL" sz="2000" dirty="0" smtClean="0">
                <a:latin typeface="Comic Sans MS" panose="030F0702030302020204" pitchFamily="66" charset="0"/>
              </a:rPr>
              <a:t>    </a:t>
            </a:r>
            <a:r>
              <a:rPr lang="pl-PL" sz="2000" dirty="0" smtClean="0">
                <a:latin typeface="Comic Sans MS" panose="030F0702030302020204" pitchFamily="66" charset="0"/>
              </a:rPr>
              <a:t>Są to:</a:t>
            </a:r>
            <a:endParaRPr lang="pl-PL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sz="2000" b="1" dirty="0" smtClean="0">
                <a:latin typeface="Comic Sans MS" panose="030F0702030302020204" pitchFamily="66" charset="0"/>
              </a:rPr>
              <a:t>- język </a:t>
            </a:r>
            <a:r>
              <a:rPr lang="pl-PL" sz="2000" b="1" dirty="0" smtClean="0">
                <a:latin typeface="Comic Sans MS" panose="030F0702030302020204" pitchFamily="66" charset="0"/>
              </a:rPr>
              <a:t>polski,</a:t>
            </a:r>
          </a:p>
          <a:p>
            <a:pPr marL="0" indent="0">
              <a:buNone/>
            </a:pPr>
            <a:r>
              <a:rPr lang="pl-PL" sz="2000" b="1" dirty="0" smtClean="0">
                <a:latin typeface="Comic Sans MS" panose="030F0702030302020204" pitchFamily="66" charset="0"/>
              </a:rPr>
              <a:t>- matematyka</a:t>
            </a:r>
            <a:r>
              <a:rPr lang="pl-PL" sz="2000" b="1" dirty="0" smtClean="0">
                <a:latin typeface="Comic Sans MS" panose="030F0702030302020204" pitchFamily="66" charset="0"/>
              </a:rPr>
              <a:t>,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Comic Sans MS" panose="030F0702030302020204" pitchFamily="66" charset="0"/>
              </a:rPr>
              <a:t>- j</a:t>
            </a:r>
            <a:r>
              <a:rPr lang="pl-PL" sz="2000" b="1" dirty="0" smtClean="0">
                <a:latin typeface="Comic Sans MS" panose="030F0702030302020204" pitchFamily="66" charset="0"/>
              </a:rPr>
              <a:t>ęzyk </a:t>
            </a:r>
            <a:r>
              <a:rPr lang="pl-PL" sz="2000" b="1" dirty="0" smtClean="0">
                <a:latin typeface="Comic Sans MS" panose="030F0702030302020204" pitchFamily="66" charset="0"/>
              </a:rPr>
              <a:t>obcy nowożytny, przy czym może to być tylko ten język, którego </a:t>
            </a:r>
            <a:r>
              <a:rPr lang="pl-PL" sz="2000" dirty="0" smtClean="0">
                <a:latin typeface="Comic Sans MS" panose="030F0702030302020204" pitchFamily="66" charset="0"/>
              </a:rPr>
              <a:t>dziecko uczyło się obowiązkowo, czyli nie na zajęciach dodatkowych, w szkole podstawowej (angielski, francuski, hiszpański, niemiecki, rosyjski, ukraiński albo włoski).</a:t>
            </a:r>
            <a:endParaRPr lang="pl-PL" sz="2000" dirty="0">
              <a:latin typeface="Comic Sans MS" panose="030F0702030302020204" pitchFamily="66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33400" y="620688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pl-PL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pl-PL" sz="12800" b="1" i="0" u="none" strike="noStrike" kern="1200" normalizeH="0" baseline="0" noProof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Jakie przedmioty będą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800" b="1" i="0" u="none" strike="noStrike" kern="1200" normalizeH="0" baseline="0" noProof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na egzaminie ósmoklasisty?</a:t>
            </a:r>
            <a:r>
              <a:rPr kumimoji="0" lang="pl-PL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pl-PL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endParaRPr kumimoji="0" lang="pl-PL" sz="4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74152" cy="83127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Czy wszyscy muszą zdawać egzamin?</a:t>
            </a:r>
            <a:endParaRPr lang="pl-PL" sz="3600" dirty="0">
              <a:latin typeface="Comic Sans MS" panose="030F0702030302020204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01788" y="1091921"/>
            <a:ext cx="8229600" cy="51152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b="1" dirty="0" smtClean="0">
                <a:latin typeface="Comic Sans MS" panose="030F0702030302020204" pitchFamily="66" charset="0"/>
              </a:rPr>
              <a:t>    </a:t>
            </a:r>
          </a:p>
          <a:p>
            <a:pPr algn="just">
              <a:lnSpc>
                <a:spcPct val="120000"/>
              </a:lnSpc>
            </a:pPr>
            <a:r>
              <a:rPr lang="pl-PL" sz="6400" dirty="0" smtClean="0">
                <a:latin typeface="Comic Sans MS" panose="030F0702030302020204" pitchFamily="66" charset="0"/>
              </a:rPr>
              <a:t>Z całego egzaminu </a:t>
            </a:r>
            <a:r>
              <a:rPr lang="pl-PL" sz="6400" b="1" dirty="0" smtClean="0">
                <a:latin typeface="Comic Sans MS" panose="030F0702030302020204" pitchFamily="66" charset="0"/>
              </a:rPr>
              <a:t>SĄ ZWOLNIENI </a:t>
            </a:r>
            <a:r>
              <a:rPr lang="pl-PL" sz="6400" dirty="0" smtClean="0">
                <a:latin typeface="Comic Sans MS" panose="030F0702030302020204" pitchFamily="66" charset="0"/>
              </a:rPr>
              <a:t>ci uczniowie, którzy </a:t>
            </a:r>
            <a:r>
              <a:rPr lang="pl-PL" sz="6400" b="1" dirty="0" smtClean="0">
                <a:latin typeface="Comic Sans MS" panose="030F0702030302020204" pitchFamily="66" charset="0"/>
              </a:rPr>
              <a:t>posiadają orzeczenie </a:t>
            </a:r>
            <a:r>
              <a:rPr lang="pl-PL" sz="6400" b="1" dirty="0" smtClean="0">
                <a:latin typeface="Comic Sans MS" panose="030F0702030302020204" pitchFamily="66" charset="0"/>
              </a:rPr>
              <a:t>    o </a:t>
            </a:r>
            <a:r>
              <a:rPr lang="pl-PL" sz="6400" b="1" dirty="0" smtClean="0">
                <a:latin typeface="Comic Sans MS" panose="030F0702030302020204" pitchFamily="66" charset="0"/>
              </a:rPr>
              <a:t>potrzebie kształcenia specjalnego, wydane ze względu na: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6400" dirty="0" smtClean="0">
                <a:latin typeface="Comic Sans MS" panose="030F0702030302020204" pitchFamily="66" charset="0"/>
              </a:rPr>
              <a:t>• </a:t>
            </a:r>
            <a:r>
              <a:rPr lang="pl-PL" sz="6400" dirty="0" smtClean="0">
                <a:latin typeface="Comic Sans MS" panose="030F0702030302020204" pitchFamily="66" charset="0"/>
              </a:rPr>
              <a:t>   niepełnosprawność </a:t>
            </a:r>
            <a:r>
              <a:rPr lang="pl-PL" sz="6400" dirty="0" smtClean="0">
                <a:latin typeface="Comic Sans MS" panose="030F0702030302020204" pitchFamily="66" charset="0"/>
              </a:rPr>
              <a:t>intelektualną w stopniu umiarkowanym albo znacznym,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6400" dirty="0" smtClean="0">
                <a:latin typeface="Comic Sans MS" panose="030F0702030302020204" pitchFamily="66" charset="0"/>
              </a:rPr>
              <a:t>• niepełnosprawności </a:t>
            </a:r>
            <a:r>
              <a:rPr lang="pl-PL" sz="6400" dirty="0" smtClean="0">
                <a:latin typeface="Comic Sans MS" panose="030F0702030302020204" pitchFamily="66" charset="0"/>
              </a:rPr>
              <a:t>sprzężone, przy czym jedna z nich to niepełnosprawność intelektualna w stopniu umiarkowanym lub znacznym.</a:t>
            </a:r>
          </a:p>
          <a:p>
            <a:pPr algn="just">
              <a:lnSpc>
                <a:spcPct val="120000"/>
              </a:lnSpc>
            </a:pPr>
            <a:r>
              <a:rPr lang="pl-PL" sz="6400" dirty="0" smtClean="0">
                <a:latin typeface="Comic Sans MS" panose="030F0702030302020204" pitchFamily="66" charset="0"/>
              </a:rPr>
              <a:t>Z egzaminu </a:t>
            </a:r>
            <a:r>
              <a:rPr lang="pl-PL" sz="6400" b="1" dirty="0" smtClean="0">
                <a:latin typeface="Comic Sans MS" panose="030F0702030302020204" pitchFamily="66" charset="0"/>
              </a:rPr>
              <a:t>MOGĄ BYĆ ZWOLNIENI </a:t>
            </a:r>
            <a:r>
              <a:rPr lang="pl-PL" sz="6400" dirty="0" smtClean="0">
                <a:latin typeface="Comic Sans MS" panose="030F0702030302020204" pitchFamily="66" charset="0"/>
              </a:rPr>
              <a:t>uczniowie, którzy: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6400" dirty="0" smtClean="0">
                <a:latin typeface="Comic Sans MS" panose="030F0702030302020204" pitchFamily="66" charset="0"/>
              </a:rPr>
              <a:t>• </a:t>
            </a:r>
            <a:r>
              <a:rPr lang="pl-PL" sz="6400" b="1" dirty="0" smtClean="0">
                <a:latin typeface="Comic Sans MS" panose="030F0702030302020204" pitchFamily="66" charset="0"/>
              </a:rPr>
              <a:t>posiadają orzeczenie o potrzebie kształcenia specjalnego, wydane ze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6400" dirty="0" smtClean="0">
                <a:latin typeface="Comic Sans MS" panose="030F0702030302020204" pitchFamily="66" charset="0"/>
              </a:rPr>
              <a:t>względu na niepełnosprawności sprzężone, ale inne niż niepełnosprawność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6400" dirty="0" smtClean="0">
                <a:latin typeface="Comic Sans MS" panose="030F0702030302020204" pitchFamily="66" charset="0"/>
              </a:rPr>
              <a:t>intelektualna w stopniu umiarkowanym lub znacznym,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6400" dirty="0" smtClean="0">
                <a:latin typeface="Comic Sans MS" panose="030F0702030302020204" pitchFamily="66" charset="0"/>
              </a:rPr>
              <a:t>• </a:t>
            </a:r>
            <a:r>
              <a:rPr lang="pl-PL" sz="6400" b="1" dirty="0" smtClean="0">
                <a:latin typeface="Comic Sans MS" panose="030F0702030302020204" pitchFamily="66" charset="0"/>
              </a:rPr>
              <a:t>nie mogli przystąpić do egzaminu w terminie głównym lub w terminie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6400" b="1" dirty="0" smtClean="0">
                <a:latin typeface="Comic Sans MS" panose="030F0702030302020204" pitchFamily="66" charset="0"/>
              </a:rPr>
              <a:t>dodatkowym ze względu na szczególny wypadek losowy lub chorobę.</a:t>
            </a:r>
          </a:p>
          <a:p>
            <a:pPr algn="just">
              <a:lnSpc>
                <a:spcPct val="120000"/>
              </a:lnSpc>
            </a:pPr>
            <a:r>
              <a:rPr lang="pl-PL" sz="6400" dirty="0" smtClean="0">
                <a:latin typeface="Comic Sans MS" panose="030F0702030302020204" pitchFamily="66" charset="0"/>
              </a:rPr>
              <a:t>Z egzaminu z danego przedmiotu SĄ ZWOLNIENI również </a:t>
            </a:r>
            <a:r>
              <a:rPr lang="pl-PL" sz="6400" b="1" dirty="0" smtClean="0">
                <a:latin typeface="Comic Sans MS" panose="030F0702030302020204" pitchFamily="66" charset="0"/>
              </a:rPr>
              <a:t>finaliści oraz laureaci określonych konkursów i olimpiad przedmiotowych. Zwolnienie to odbywa się </a:t>
            </a:r>
            <a:r>
              <a:rPr lang="pl-PL" sz="6400" dirty="0" smtClean="0">
                <a:latin typeface="Comic Sans MS" panose="030F0702030302020204" pitchFamily="66" charset="0"/>
              </a:rPr>
              <a:t>na podstawie otrzymanego zaświadczenia o byciu finalistą lub laureatem danego konkursu lub danej olimpiady o zasięgu wojewódzkim i ponad wojewódzkim.</a:t>
            </a:r>
            <a:endParaRPr lang="pl-PL" sz="6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54868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Co z dziećmi, które mają specjalne potrzeby?</a:t>
            </a:r>
            <a:endParaRPr lang="pl-PL" sz="3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11560" y="1844825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latin typeface="Comic Sans MS" panose="030F0702030302020204" pitchFamily="66" charset="0"/>
              </a:rPr>
              <a:t>Takie dzieci mają swoje prawa, tzn. ich rodzice mogą się starać o dostosowanie </a:t>
            </a:r>
            <a:r>
              <a:rPr lang="pl-PL" sz="2000" dirty="0" smtClean="0">
                <a:latin typeface="Comic Sans MS" panose="030F0702030302020204" pitchFamily="66" charset="0"/>
              </a:rPr>
              <a:t>warunków, w </a:t>
            </a:r>
            <a:r>
              <a:rPr lang="pl-PL" sz="2000" dirty="0">
                <a:latin typeface="Comic Sans MS" panose="030F0702030302020204" pitchFamily="66" charset="0"/>
              </a:rPr>
              <a:t>których jest przeprowadzany egzamin, oraz samej formy egzaminu do </a:t>
            </a:r>
            <a:r>
              <a:rPr lang="pl-PL" sz="2000" dirty="0" smtClean="0">
                <a:latin typeface="Comic Sans MS" panose="030F0702030302020204" pitchFamily="66" charset="0"/>
              </a:rPr>
              <a:t>ich potrzeb</a:t>
            </a:r>
            <a:r>
              <a:rPr lang="pl-PL" sz="2000" dirty="0">
                <a:latin typeface="Comic Sans MS" panose="030F0702030302020204" pitchFamily="66" charset="0"/>
              </a:rPr>
              <a:t>. Aby tak się stało, rodzice dzieci ze specjalnymi potrzebami (w tym </a:t>
            </a:r>
            <a:r>
              <a:rPr lang="pl-PL" sz="2000" dirty="0" smtClean="0">
                <a:latin typeface="Comic Sans MS" panose="030F0702030302020204" pitchFamily="66" charset="0"/>
              </a:rPr>
              <a:t>                   z </a:t>
            </a:r>
            <a:r>
              <a:rPr lang="pl-PL" sz="2000" dirty="0" smtClean="0">
                <a:latin typeface="Comic Sans MS" panose="030F0702030302020204" pitchFamily="66" charset="0"/>
              </a:rPr>
              <a:t>problemami z </a:t>
            </a:r>
            <a:r>
              <a:rPr lang="pl-PL" sz="2000" dirty="0">
                <a:latin typeface="Comic Sans MS" panose="030F0702030302020204" pitchFamily="66" charset="0"/>
              </a:rPr>
              <a:t>komunikowaniem się </a:t>
            </a:r>
            <a:r>
              <a:rPr lang="pl-PL" sz="2000" dirty="0" smtClean="0">
                <a:latin typeface="Comic Sans MS" panose="030F0702030302020204" pitchFamily="66" charset="0"/>
              </a:rPr>
              <a:t>i </a:t>
            </a:r>
            <a:r>
              <a:rPr lang="pl-PL" sz="2000" dirty="0">
                <a:latin typeface="Comic Sans MS" panose="030F0702030302020204" pitchFamily="66" charset="0"/>
              </a:rPr>
              <a:t>dzieci, które przyjechały </a:t>
            </a:r>
            <a:r>
              <a:rPr lang="pl-PL" sz="2000" dirty="0" smtClean="0">
                <a:latin typeface="Comic Sans MS" panose="030F0702030302020204" pitchFamily="66" charset="0"/>
              </a:rPr>
              <a:t>                       z </a:t>
            </a:r>
            <a:r>
              <a:rPr lang="pl-PL" sz="2000" dirty="0">
                <a:latin typeface="Comic Sans MS" panose="030F0702030302020204" pitchFamily="66" charset="0"/>
              </a:rPr>
              <a:t>zagranicy) muszą </a:t>
            </a:r>
            <a:r>
              <a:rPr lang="pl-PL" sz="2000" dirty="0" smtClean="0">
                <a:latin typeface="Comic Sans MS" panose="030F0702030302020204" pitchFamily="66" charset="0"/>
              </a:rPr>
              <a:t>przekazać dyrektorowi </a:t>
            </a:r>
            <a:r>
              <a:rPr lang="pl-PL" sz="2000" dirty="0">
                <a:latin typeface="Comic Sans MS" panose="030F0702030302020204" pitchFamily="66" charset="0"/>
              </a:rPr>
              <a:t>szkoły odpowiednie dokumenty, takie jak: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orzeczenie o potrzebie kształcenia specjalnego,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zaświadczenie o stanie zdrowia wydane przez lekarza,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opinia rady pedagogicznej,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opinia poradni psychologiczno-pedagogicznej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(też: poradni specjalistycznej),</a:t>
            </a:r>
          </a:p>
          <a:p>
            <a:r>
              <a:rPr lang="pl-PL" sz="2000" dirty="0">
                <a:latin typeface="Comic Sans MS" panose="030F0702030302020204" pitchFamily="66" charset="0"/>
              </a:rPr>
              <a:t>• orzeczenie o potrzebie indywidualnego nauczania.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54868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Jak będzie przebiegał egzamin?</a:t>
            </a:r>
            <a:endParaRPr lang="pl-PL" sz="3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1412776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omic Sans MS" panose="030F0702030302020204" pitchFamily="66" charset="0"/>
              </a:rPr>
              <a:t>JEDEN PRZEDMIOT </a:t>
            </a:r>
            <a:r>
              <a:rPr lang="pl-PL" sz="2400" b="1" dirty="0" smtClean="0">
                <a:latin typeface="Comic Sans MS" panose="030F0702030302020204" pitchFamily="66" charset="0"/>
              </a:rPr>
              <a:t>DZIENNIE</a:t>
            </a:r>
          </a:p>
          <a:p>
            <a:pPr algn="just"/>
            <a:endParaRPr lang="pl-PL" sz="800" b="1" dirty="0">
              <a:latin typeface="Comic Sans MS" panose="030F0702030302020204" pitchFamily="66" charset="0"/>
            </a:endParaRPr>
          </a:p>
          <a:p>
            <a:pPr algn="just"/>
            <a:r>
              <a:rPr lang="pl-PL" sz="2000" dirty="0" smtClean="0">
                <a:latin typeface="Comic Sans MS" panose="030F0702030302020204" pitchFamily="66" charset="0"/>
              </a:rPr>
              <a:t>Egzamin </a:t>
            </a:r>
            <a:r>
              <a:rPr lang="pl-PL" sz="2000" dirty="0">
                <a:latin typeface="Comic Sans MS" panose="030F0702030302020204" pitchFamily="66" charset="0"/>
              </a:rPr>
              <a:t>zostanie przeprowadzony w ciągu trzech kolejnych dni, przy czym </a:t>
            </a:r>
            <a:r>
              <a:rPr lang="pl-PL" sz="2000" dirty="0" smtClean="0">
                <a:latin typeface="Comic Sans MS" panose="030F0702030302020204" pitchFamily="66" charset="0"/>
              </a:rPr>
              <a:t>pierwszego dnia </a:t>
            </a:r>
            <a:r>
              <a:rPr lang="pl-PL" sz="2000" dirty="0">
                <a:latin typeface="Comic Sans MS" panose="030F0702030302020204" pitchFamily="66" charset="0"/>
              </a:rPr>
              <a:t>odbędzie się egzamin z języka polskiego, drugiego dnia – z matematyki, </a:t>
            </a:r>
            <a:r>
              <a:rPr lang="pl-PL" sz="2000" dirty="0" smtClean="0">
                <a:latin typeface="Comic Sans MS" panose="030F0702030302020204" pitchFamily="66" charset="0"/>
              </a:rPr>
              <a:t>trzeciego dnia </a:t>
            </a:r>
            <a:r>
              <a:rPr lang="pl-PL" sz="2000" dirty="0">
                <a:latin typeface="Comic Sans MS" panose="030F0702030302020204" pitchFamily="66" charset="0"/>
              </a:rPr>
              <a:t>– z języka obcego</a:t>
            </a:r>
            <a:r>
              <a:rPr lang="pl-PL" sz="20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pl-PL" sz="800" dirty="0">
              <a:latin typeface="Comic Sans MS" panose="030F0702030302020204" pitchFamily="66" charset="0"/>
            </a:endParaRPr>
          </a:p>
          <a:p>
            <a:pPr algn="ctr"/>
            <a:r>
              <a:rPr lang="pl-PL" sz="2400" b="1" dirty="0">
                <a:latin typeface="Comic Sans MS" panose="030F0702030302020204" pitchFamily="66" charset="0"/>
              </a:rPr>
              <a:t>OKREŚLONY CZAS + 5 </a:t>
            </a:r>
            <a:r>
              <a:rPr lang="pl-PL" sz="2400" b="1" dirty="0" smtClean="0">
                <a:latin typeface="Comic Sans MS" panose="030F0702030302020204" pitchFamily="66" charset="0"/>
              </a:rPr>
              <a:t>MIN</a:t>
            </a:r>
          </a:p>
          <a:p>
            <a:pPr algn="ctr"/>
            <a:endParaRPr lang="pl-PL" sz="800" b="1" dirty="0">
              <a:latin typeface="Comic Sans MS" panose="030F0702030302020204" pitchFamily="66" charset="0"/>
            </a:endParaRPr>
          </a:p>
          <a:p>
            <a:pPr algn="just"/>
            <a:r>
              <a:rPr lang="pl-PL" sz="2000" dirty="0">
                <a:latin typeface="Comic Sans MS" panose="030F0702030302020204" pitchFamily="66" charset="0"/>
              </a:rPr>
              <a:t>Na egzamin z każdego przedmiotu przeznaczono konkretny czas, do którego </a:t>
            </a:r>
            <a:r>
              <a:rPr lang="pl-PL" sz="2000" dirty="0" smtClean="0">
                <a:latin typeface="Comic Sans MS" panose="030F0702030302020204" pitchFamily="66" charset="0"/>
              </a:rPr>
              <a:t>dolicza się </a:t>
            </a:r>
            <a:r>
              <a:rPr lang="pl-PL" sz="2000" dirty="0">
                <a:latin typeface="Comic Sans MS" panose="030F0702030302020204" pitchFamily="66" charset="0"/>
              </a:rPr>
              <a:t>5 min przeznaczonych na sprawdzenie przez dziecko, czy dobrze przeniosło </a:t>
            </a:r>
            <a:r>
              <a:rPr lang="pl-PL" sz="2000" dirty="0" smtClean="0">
                <a:latin typeface="Comic Sans MS" panose="030F0702030302020204" pitchFamily="66" charset="0"/>
              </a:rPr>
              <a:t>odpowiedzi na </a:t>
            </a:r>
            <a:r>
              <a:rPr lang="pl-PL" sz="2000" dirty="0">
                <a:latin typeface="Comic Sans MS" panose="030F0702030302020204" pitchFamily="66" charset="0"/>
              </a:rPr>
              <a:t>kartę odpowiedzi. Czas egzaminu może być wydłużony dla uczniów, </a:t>
            </a:r>
            <a:r>
              <a:rPr lang="pl-PL" sz="2000" dirty="0" smtClean="0">
                <a:latin typeface="Comic Sans MS" panose="030F0702030302020204" pitchFamily="66" charset="0"/>
              </a:rPr>
              <a:t>którzy będą </a:t>
            </a:r>
            <a:r>
              <a:rPr lang="pl-PL" sz="2000" dirty="0">
                <a:latin typeface="Comic Sans MS" panose="030F0702030302020204" pitchFamily="66" charset="0"/>
              </a:rPr>
              <a:t>pisać egzamin dostosowany do </a:t>
            </a:r>
            <a:r>
              <a:rPr lang="pl-PL" sz="2000" dirty="0" smtClean="0">
                <a:latin typeface="Comic Sans MS" panose="030F0702030302020204" pitchFamily="66" charset="0"/>
              </a:rPr>
              <a:t>ich potrzeb</a:t>
            </a:r>
            <a:r>
              <a:rPr lang="pl-PL" sz="2000" dirty="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628800"/>
            <a:ext cx="770485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Czas trwania egzaminu </a:t>
            </a:r>
            <a:endParaRPr lang="pl-PL" sz="3600" b="1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pl-PL" sz="3000" b="1" dirty="0" smtClean="0">
                <a:latin typeface="Comic Sans MS" panose="030F0702030302020204" pitchFamily="66" charset="0"/>
              </a:rPr>
              <a:t>język </a:t>
            </a:r>
            <a:r>
              <a:rPr lang="pl-PL" sz="3000" b="1" dirty="0">
                <a:latin typeface="Comic Sans MS" panose="030F0702030302020204" pitchFamily="66" charset="0"/>
              </a:rPr>
              <a:t>polski 120 </a:t>
            </a:r>
            <a:r>
              <a:rPr lang="pl-PL" sz="3000" b="1" dirty="0" smtClean="0">
                <a:latin typeface="Comic Sans MS" panose="030F0702030302020204" pitchFamily="66" charset="0"/>
              </a:rPr>
              <a:t>min (do 60 min)</a:t>
            </a:r>
          </a:p>
          <a:p>
            <a:pPr marL="514350" indent="-514350" algn="ctr">
              <a:lnSpc>
                <a:spcPct val="150000"/>
              </a:lnSpc>
            </a:pPr>
            <a:r>
              <a:rPr lang="pl-PL" sz="3000" b="1" dirty="0" smtClean="0">
                <a:latin typeface="Comic Sans MS" panose="030F0702030302020204" pitchFamily="66" charset="0"/>
              </a:rPr>
              <a:t>2</a:t>
            </a:r>
            <a:r>
              <a:rPr lang="pl-PL" sz="3000" b="1" dirty="0">
                <a:latin typeface="Comic Sans MS" panose="030F0702030302020204" pitchFamily="66" charset="0"/>
              </a:rPr>
              <a:t>. matematyka 100 </a:t>
            </a:r>
            <a:r>
              <a:rPr lang="pl-PL" sz="3000" b="1" dirty="0" smtClean="0">
                <a:latin typeface="Comic Sans MS" panose="030F0702030302020204" pitchFamily="66" charset="0"/>
              </a:rPr>
              <a:t>min (do 50 min)</a:t>
            </a:r>
            <a:endParaRPr lang="pl-PL" sz="3000" b="1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pl-PL" sz="3000" b="1" dirty="0">
                <a:latin typeface="Comic Sans MS" panose="030F0702030302020204" pitchFamily="66" charset="0"/>
              </a:rPr>
              <a:t>3. język obcy 90 </a:t>
            </a:r>
            <a:r>
              <a:rPr lang="pl-PL" sz="3000" b="1" dirty="0" smtClean="0">
                <a:latin typeface="Comic Sans MS" panose="030F0702030302020204" pitchFamily="66" charset="0"/>
              </a:rPr>
              <a:t>min (do 45 min)</a:t>
            </a:r>
            <a:endParaRPr lang="pl-PL" sz="3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1172</TotalTime>
  <Words>1271</Words>
  <Application>Microsoft Office PowerPoint</Application>
  <PresentationFormat>Pokaz na ekranie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Comic Sans MS</vt:lpstr>
      <vt:lpstr>Trebuchet MS</vt:lpstr>
      <vt:lpstr>Wingdings</vt:lpstr>
      <vt:lpstr>Wingdings 3</vt:lpstr>
      <vt:lpstr>Faseta</vt:lpstr>
      <vt:lpstr>Egzamin ósmoklasisty</vt:lpstr>
      <vt:lpstr>Na dobry początek,  czyli od czego zacząć?     </vt:lpstr>
      <vt:lpstr>Prezentacja programu PowerPoint</vt:lpstr>
      <vt:lpstr>Dlaczego przeprowadza się egzamin ósmoklasisty?</vt:lpstr>
      <vt:lpstr>        </vt:lpstr>
      <vt:lpstr>Czy wszyscy muszą zdawać egzamin?</vt:lpstr>
      <vt:lpstr>Prezentacja programu PowerPoint</vt:lpstr>
      <vt:lpstr>Prezentacja programu PowerPoint</vt:lpstr>
      <vt:lpstr>Prezentacja programu PowerPoint</vt:lpstr>
      <vt:lpstr>            Zespół nadzorujący   </vt:lpstr>
      <vt:lpstr>Co uczeń powinien zabrać na egzamin? </vt:lpstr>
      <vt:lpstr>Prezentacja programu PowerPoint</vt:lpstr>
      <vt:lpstr>Co wolno,  a czego nie wolno na egzaminie?</vt:lpstr>
      <vt:lpstr>ZAKAZANE</vt:lpstr>
      <vt:lpstr>Kiedy będą wyniki egzaminu?</vt:lpstr>
      <vt:lpstr>Czy egzamin może być unieważniony?</vt:lpstr>
      <vt:lpstr>Rola  rodzica</vt:lpstr>
      <vt:lpstr>Dekalog rodzica ósmoklasisty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– informacje dla rodziców uczniów klas 8</dc:title>
  <dc:creator>Agnieszka</dc:creator>
  <cp:lastModifiedBy>User</cp:lastModifiedBy>
  <cp:revision>119</cp:revision>
  <dcterms:created xsi:type="dcterms:W3CDTF">2018-10-16T16:49:28Z</dcterms:created>
  <dcterms:modified xsi:type="dcterms:W3CDTF">2021-02-19T19:46:15Z</dcterms:modified>
</cp:coreProperties>
</file>