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1" r:id="rId6"/>
    <p:sldId id="263" r:id="rId7"/>
    <p:sldId id="262" r:id="rId8"/>
    <p:sldId id="258" r:id="rId9"/>
    <p:sldId id="264" r:id="rId10"/>
    <p:sldId id="260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w3I97wK0Gyp4/LUsUwIKg" hashData="6gyP7I0Jnq836g/3Tv2Y+0JyP4A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003300"/>
    <a:srgbClr val="168824"/>
    <a:srgbClr val="99FF99"/>
    <a:srgbClr val="3AD2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93" autoAdjust="0"/>
    <p:restoredTop sz="94660"/>
  </p:normalViewPr>
  <p:slideViewPr>
    <p:cSldViewPr>
      <p:cViewPr>
        <p:scale>
          <a:sx n="78" d="100"/>
          <a:sy n="78" d="100"/>
        </p:scale>
        <p:origin x="-16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EF9E-FCAF-4D44-AF48-F46C19433F88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D2E9-E7A7-4AF6-A05D-E7E304D45D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70CD-B454-4A38-9AD6-5EF70CDBFAB3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3AAE-91E3-40CC-8BFF-88912EE99A4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F987-B589-47FB-B565-9DECA2AAD41F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D0F3-783A-474F-90A2-CF91C395EA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C84E-EAA0-4290-8B3B-DEB17923BD73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901E-2578-48B6-8B87-CFB587AAFD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A2BF-FF66-4B02-818B-A33A5BF5EAAE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3234-21C8-4E02-A52D-8CAF0D2AFE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38B4-8D28-4244-8A68-2C9F54450028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4C70-91B9-40FF-BF57-45C467499C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DA55-996D-43FA-8CF7-A50146739EF6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60960-6007-44C9-B65E-9A4A0FDC10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9DF3-9D1E-493E-8D2B-0A6668F3F6A0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C595-6177-4891-AE89-9C632CF929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FDCD1-73A1-4859-BF75-0F9A4B931821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234E-CA16-420F-8A0D-E18FD94C80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336D-7A80-4ED4-841B-339650DCCEA8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3F25-3717-42A1-B8B4-475C8959C9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366A-06FB-4FE0-8B89-17D1EB76822B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DF4B-53F8-486C-A028-C919129D89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D22E">
            <a:alpha val="9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7C3CAE-A452-45CF-97D9-6916CE68F633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EA774-1CB6-4217-BB10-6C7347AC0ED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allery.site.hu/d/3362782-2/Maugli_es_Shere_Khan_01.jpg" TargetMode="External"/><Relationship Id="rId3" Type="http://schemas.openxmlformats.org/officeDocument/2006/relationships/hyperlink" Target="http://1.bp.blogspot.com/-qdmHWkU5Yss/Tw73c_Q7oiI/AAAAAAAAAUI/otK-Co-quvA/s1600/John+Collier+-+Rudyard-Kipling-_1891_.jpg" TargetMode="External"/><Relationship Id="rId7" Type="http://schemas.openxmlformats.org/officeDocument/2006/relationships/hyperlink" Target="http://t0.gstatic.com/images?q=tbn:ANd9GcQDP0_HQaehApQAeLznSYk7hy4G6P5ibIlTO6HpjC8lOWkL6ScaMw" TargetMode="External"/><Relationship Id="rId2" Type="http://schemas.openxmlformats.org/officeDocument/2006/relationships/hyperlink" Target="http://corine13.c.o.pic.centerblog.net/6lhlsko8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1.gstatic.com/images?q=tbn:ANd9GcRR56wfwkeMUKHyXGKRYrKdERoG-vlMg288A0Z-dh32v-6cdUSk&amp;t=1" TargetMode="External"/><Relationship Id="rId5" Type="http://schemas.openxmlformats.org/officeDocument/2006/relationships/hyperlink" Target="http://img1.liveinternet.ru/images/attach/b/1/8999/8999818_Maugli4.gif" TargetMode="External"/><Relationship Id="rId4" Type="http://schemas.openxmlformats.org/officeDocument/2006/relationships/hyperlink" Target="http://www.beletry.sk/products/e/0/0/e008d89306e275759b85313b7642ee15_big.jpg" TargetMode="External"/><Relationship Id="rId9" Type="http://schemas.openxmlformats.org/officeDocument/2006/relationships/hyperlink" Target="http://www.iconbazaar.com/animals/mammals/carnivores/cats/tiger_bengal_1a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714500"/>
          </a:xfrm>
        </p:spPr>
        <p:txBody>
          <a:bodyPr/>
          <a:lstStyle/>
          <a:p>
            <a:pPr eaLnBrk="1" hangingPunct="1"/>
            <a:r>
              <a:rPr lang="cs-CZ" sz="6600" b="1" dirty="0" err="1" smtClean="0">
                <a:solidFill>
                  <a:srgbClr val="003300"/>
                </a:solidFill>
                <a:latin typeface="Baskerville Old Face" pitchFamily="18" charset="0"/>
              </a:rPr>
              <a:t>Joseph</a:t>
            </a:r>
            <a:r>
              <a:rPr lang="cs-CZ" sz="6600" b="1" dirty="0" smtClean="0">
                <a:solidFill>
                  <a:srgbClr val="003300"/>
                </a:solidFill>
                <a:latin typeface="Baskerville Old Face" pitchFamily="18" charset="0"/>
              </a:rPr>
              <a:t> </a:t>
            </a:r>
            <a:r>
              <a:rPr lang="cs-CZ" sz="6600" b="1" dirty="0" err="1" smtClean="0">
                <a:solidFill>
                  <a:srgbClr val="003300"/>
                </a:solidFill>
                <a:latin typeface="Baskerville Old Face" pitchFamily="18" charset="0"/>
              </a:rPr>
              <a:t>Rudyard</a:t>
            </a:r>
            <a:r>
              <a:rPr lang="cs-CZ" sz="6600" b="1" dirty="0" smtClean="0">
                <a:solidFill>
                  <a:srgbClr val="003300"/>
                </a:solidFill>
                <a:latin typeface="Baskerville Old Face" pitchFamily="18" charset="0"/>
              </a:rPr>
              <a:t> Kipling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sk-SK" sz="6000" dirty="0" smtClean="0"/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>
          <a:xfrm>
            <a:off x="5643570" y="5929330"/>
            <a:ext cx="3357586" cy="714381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/>
              <a:t>                                                                                                                      </a:t>
            </a:r>
            <a:r>
              <a:rPr lang="cs-CZ" sz="6000" dirty="0" smtClean="0">
                <a:latin typeface="Bookman Old Style" pitchFamily="18" charset="0"/>
              </a:rPr>
              <a:t>Mgr. A. </a:t>
            </a:r>
            <a:r>
              <a:rPr lang="cs-CZ" sz="6000" dirty="0" err="1" smtClean="0">
                <a:latin typeface="Bookman Old Style" pitchFamily="18" charset="0"/>
              </a:rPr>
              <a:t>Hudáková</a:t>
            </a:r>
            <a:endParaRPr lang="sk-SK" sz="3300" dirty="0" smtClean="0">
              <a:latin typeface="Bookman Old Style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42844" y="2643188"/>
            <a:ext cx="8786874" cy="2328862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b="1" dirty="0" smtClean="0"/>
              <a:t>        </a:t>
            </a:r>
            <a:r>
              <a:rPr lang="cs-CZ" sz="38000" b="1" dirty="0" err="1" smtClean="0">
                <a:latin typeface="Baskerville Old Face" pitchFamily="18" charset="0"/>
              </a:rPr>
              <a:t>Mauglí</a:t>
            </a:r>
            <a:endParaRPr lang="sk-SK" sz="38000" b="1" dirty="0" smtClean="0">
              <a:latin typeface="Baskerville Old Face" pitchFamily="18" charset="0"/>
            </a:endParaRPr>
          </a:p>
        </p:txBody>
      </p:sp>
      <p:pic>
        <p:nvPicPr>
          <p:cNvPr id="2053" name="Picture 2" descr="C:\Documents and Settings\Administrator\Desktop\6lhlsko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429000"/>
            <a:ext cx="35718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032200" y="5006688"/>
            <a:ext cx="164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4E005F"/>
                </a:solidFill>
                <a:latin typeface="Baskerville Old Face" pitchFamily="18" charset="0"/>
              </a:rPr>
              <a:t>6. </a:t>
            </a:r>
            <a:r>
              <a:rPr lang="cs-CZ" sz="3200" dirty="0" smtClean="0">
                <a:solidFill>
                  <a:srgbClr val="4E005F"/>
                </a:solidFill>
                <a:latin typeface="Baskerville Old Face" pitchFamily="18" charset="0"/>
              </a:rPr>
              <a:t>ročník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Zdroje</a:t>
            </a: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142875" y="1000125"/>
            <a:ext cx="8786813" cy="5715000"/>
          </a:xfrm>
          <a:solidFill>
            <a:srgbClr val="99FF99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2"/>
              </a:rPr>
              <a:t>http://corine13.c.o.pic.centerblog.net/6lhlsko8.gif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3"/>
              </a:rPr>
              <a:t>http://1.bp.blogspot.com/-qdmHWkU5Yss/Tw73c_Q7oiI/AAAAAAAAAUI/otK-Co-quvA/s1600/John+Collier+-+Rudyard-Kipling-_1891_.jpg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4"/>
              </a:rPr>
              <a:t>http://www.beletry.sk/products/e/0/0/e008d89306e275759b85313b7642ee15_big.jpg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5"/>
              </a:rPr>
              <a:t>http://img1.liveinternet.ru/images/attach/b/1/8999/8999818_Maugli4.gif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6"/>
              </a:rPr>
              <a:t>http://t1.gstatic.com/images?q=tbn:ANd9GcRR56wfwkeMUKHyXGKRYrKdERoG-vlMg288A0Z-dh32v-6cdUSk&amp;t=1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7"/>
              </a:rPr>
              <a:t>http://t0.gstatic.com/images?q=tbn:ANd9GcQDP0_HQaehApQAeLznSYk7hy4G6P5ibIlTO6HpjC8lOWkL6ScaMw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8"/>
              </a:rPr>
              <a:t>http://gallery.site.hu/d/3362782-2/Maugli_es_Shere_Khan_01.jpg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  <a:hlinkClick r:id="rId9"/>
              </a:rPr>
              <a:t>http://www.iconbazaar.com/animals/mammals/carnivores/cats/tiger_bengal_1a.gif</a:t>
            </a:r>
            <a:endParaRPr lang="sk-SK" sz="1600" smtClean="0">
              <a:solidFill>
                <a:srgbClr val="7030A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sk-SK" sz="1600" smtClean="0">
                <a:solidFill>
                  <a:srgbClr val="7030A0"/>
                </a:solidFill>
              </a:rPr>
              <a:t>http://nd04.jxs.cz/761/946/4e1386490a_71119113_o2.gif</a:t>
            </a:r>
          </a:p>
          <a:p>
            <a:pPr eaLnBrk="1" hangingPunct="1">
              <a:buFont typeface="Arial" charset="0"/>
              <a:buNone/>
            </a:pPr>
            <a:endParaRPr lang="sk-SK" sz="1600" smtClean="0"/>
          </a:p>
          <a:p>
            <a:pPr eaLnBrk="1" hangingPunct="1">
              <a:buFont typeface="Arial" charset="0"/>
              <a:buNone/>
            </a:pPr>
            <a:endParaRPr lang="sk-SK" sz="1600" smtClean="0"/>
          </a:p>
          <a:p>
            <a:pPr eaLnBrk="1" hangingPunct="1">
              <a:buFont typeface="Arial" charset="0"/>
              <a:buNone/>
            </a:pPr>
            <a:endParaRPr lang="sk-SK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7143750" cy="2582862"/>
          </a:xfrm>
          <a:solidFill>
            <a:srgbClr val="00B050"/>
          </a:solidFill>
          <a:ln w="76200">
            <a:solidFill>
              <a:srgbClr val="92D050"/>
            </a:solidFill>
          </a:ln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  <a:br>
              <a:rPr lang="cs-CZ" smtClean="0"/>
            </a:br>
            <a:r>
              <a:rPr lang="cs-CZ" b="1" smtClean="0"/>
              <a:t> Joseph Rudyard 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           </a:t>
            </a:r>
            <a:r>
              <a:rPr lang="cs-CZ" sz="6600" b="1" smtClean="0"/>
              <a:t>Kipling</a:t>
            </a:r>
            <a:r>
              <a:rPr lang="cs-CZ" b="1" smtClean="0"/>
              <a:t/>
            </a:r>
            <a:br>
              <a:rPr lang="cs-CZ" b="1" smtClean="0"/>
            </a:br>
            <a:endParaRPr lang="sk-SK" b="1" smtClean="0"/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>
          <a:xfrm>
            <a:off x="142875" y="2357438"/>
            <a:ext cx="8143875" cy="4357687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- anglický </a:t>
            </a:r>
            <a:r>
              <a:rPr lang="cs-CZ" dirty="0" err="1" smtClean="0"/>
              <a:t>básnik</a:t>
            </a:r>
            <a:r>
              <a:rPr lang="cs-CZ" dirty="0" smtClean="0"/>
              <a:t>, prozaik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  a </a:t>
            </a:r>
            <a:r>
              <a:rPr lang="cs-CZ" dirty="0" err="1" smtClean="0"/>
              <a:t>novinár</a:t>
            </a:r>
            <a:endParaRPr lang="cs-CZ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- v r. 1907 </a:t>
            </a:r>
            <a:r>
              <a:rPr lang="cs-CZ" dirty="0" err="1" smtClean="0"/>
              <a:t>ako</a:t>
            </a:r>
            <a:r>
              <a:rPr lang="cs-CZ" dirty="0" smtClean="0"/>
              <a:t> prvý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  anglický autor získal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  Nobelovu cenu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/>
              <a:t>    za </a:t>
            </a:r>
            <a:r>
              <a:rPr lang="cs-CZ" dirty="0" err="1" smtClean="0"/>
              <a:t>literatúru</a:t>
            </a:r>
            <a:endParaRPr lang="cs-CZ" dirty="0" smtClean="0"/>
          </a:p>
          <a:p>
            <a:pPr eaLnBrk="1" hangingPunct="1">
              <a:buFont typeface="Arial" charset="0"/>
              <a:buNone/>
              <a:defRPr/>
            </a:pPr>
            <a:endParaRPr lang="sk-SK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28688"/>
            <a:ext cx="4224337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4000528" cy="642942"/>
          </a:xfrm>
        </p:spPr>
        <p:txBody>
          <a:bodyPr/>
          <a:lstStyle/>
          <a:p>
            <a:r>
              <a:rPr lang="sk-SK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  Zo života</a:t>
            </a:r>
            <a:endParaRPr lang="sk-SK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>
          <a:xfrm>
            <a:off x="285687" y="1071546"/>
            <a:ext cx="8858313" cy="5286390"/>
          </a:xfrm>
        </p:spPr>
        <p:txBody>
          <a:bodyPr/>
          <a:lstStyle/>
          <a:p>
            <a:pPr algn="just">
              <a:buNone/>
            </a:pPr>
            <a:r>
              <a:rPr lang="sk-SK" sz="2800" dirty="0" smtClean="0"/>
              <a:t>	</a:t>
            </a:r>
          </a:p>
          <a:p>
            <a:pPr algn="just">
              <a:buNone/>
            </a:pPr>
            <a:r>
              <a:rPr lang="sk-SK" sz="2800" dirty="0" smtClean="0"/>
              <a:t>	</a:t>
            </a:r>
            <a:r>
              <a:rPr lang="sk-SK" sz="2800" dirty="0" smtClean="0"/>
              <a:t>  </a:t>
            </a:r>
            <a:r>
              <a:rPr lang="sk-SK" sz="2400" dirty="0" smtClean="0"/>
              <a:t>Narodil sa v Bombaji ako syn maliara. Jeho otec vyučoval</a:t>
            </a:r>
          </a:p>
          <a:p>
            <a:pPr algn="just">
              <a:buNone/>
            </a:pPr>
            <a:r>
              <a:rPr lang="sk-SK" sz="2400" dirty="0" smtClean="0"/>
              <a:t>na umeleckej škole, neskôr bol správcom múzea v Pandžábe. </a:t>
            </a:r>
          </a:p>
          <a:p>
            <a:pPr algn="just">
              <a:buNone/>
            </a:pPr>
            <a:endParaRPr lang="sk-SK" sz="2400" dirty="0" smtClean="0"/>
          </a:p>
          <a:p>
            <a:pPr algn="just">
              <a:buNone/>
            </a:pPr>
            <a:r>
              <a:rPr lang="sk-SK" sz="2400" dirty="0" smtClean="0"/>
              <a:t>	</a:t>
            </a:r>
            <a:r>
              <a:rPr lang="sk-SK" sz="2400" dirty="0" smtClean="0"/>
              <a:t>Detstvo prežil v Indii, v šiestich rokoch spolu so sestrou odišiel     </a:t>
            </a:r>
          </a:p>
          <a:p>
            <a:pPr algn="just">
              <a:buNone/>
            </a:pPr>
            <a:r>
              <a:rPr lang="sk-SK" sz="2400" dirty="0" smtClean="0"/>
              <a:t>za vzdelaním a výchovou k príbuzným do Anglicka. Kvôli krátkozrakosti</a:t>
            </a:r>
          </a:p>
          <a:p>
            <a:pPr algn="just">
              <a:buNone/>
            </a:pPr>
            <a:r>
              <a:rPr lang="sk-SK" sz="2400" dirty="0" smtClean="0"/>
              <a:t>nemohol pokračovať vo vojenskej kariére, univerzita bola príliš drahá,</a:t>
            </a:r>
          </a:p>
          <a:p>
            <a:pPr algn="just">
              <a:buNone/>
            </a:pPr>
            <a:r>
              <a:rPr lang="sk-SK" sz="2400" dirty="0" smtClean="0"/>
              <a:t>preto sa znova vracia k rodičom do Indie. </a:t>
            </a:r>
          </a:p>
          <a:p>
            <a:pPr algn="just">
              <a:buNone/>
            </a:pPr>
            <a:endParaRPr lang="sk-SK" sz="2400" dirty="0" smtClean="0"/>
          </a:p>
          <a:p>
            <a:pPr algn="just">
              <a:buNone/>
            </a:pPr>
            <a:r>
              <a:rPr lang="sk-SK" sz="2400" dirty="0" smtClean="0"/>
              <a:t>	Spočiatku pracoval ako redaktor a zároveň publikoval svoje prvé</a:t>
            </a:r>
          </a:p>
          <a:p>
            <a:pPr algn="just">
              <a:buNone/>
            </a:pPr>
            <a:r>
              <a:rPr lang="sk-SK" sz="2400" dirty="0" smtClean="0"/>
              <a:t>básne. </a:t>
            </a:r>
            <a:r>
              <a:rPr lang="en-US" sz="2400" dirty="0" smtClean="0"/>
              <a:t>V 80. </a:t>
            </a:r>
            <a:r>
              <a:rPr lang="sk-SK" sz="2400" dirty="0" smtClean="0"/>
              <a:t>rokoch</a:t>
            </a:r>
            <a:r>
              <a:rPr lang="en-US" sz="2400" dirty="0" smtClean="0"/>
              <a:t> </a:t>
            </a:r>
            <a:r>
              <a:rPr lang="en-US" sz="2400" dirty="0" smtClean="0"/>
              <a:t>20. </a:t>
            </a:r>
            <a:r>
              <a:rPr lang="en-US" sz="2400" dirty="0" err="1" smtClean="0"/>
              <a:t>st</a:t>
            </a:r>
            <a:r>
              <a:rPr lang="sk-SK" sz="2400" dirty="0" smtClean="0"/>
              <a:t>.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presadil</a:t>
            </a:r>
            <a:r>
              <a:rPr lang="en-US" sz="2400" dirty="0" smtClean="0"/>
              <a:t> </a:t>
            </a:r>
            <a:r>
              <a:rPr lang="en-US" sz="2400" dirty="0" err="1" smtClean="0"/>
              <a:t>ako</a:t>
            </a:r>
            <a:r>
              <a:rPr lang="en-US" sz="2400" dirty="0" smtClean="0"/>
              <a:t> </a:t>
            </a:r>
            <a:r>
              <a:rPr lang="en-US" sz="2400" dirty="0" err="1" smtClean="0"/>
              <a:t>básnik</a:t>
            </a:r>
            <a:r>
              <a:rPr lang="en-US" sz="2400" dirty="0" smtClean="0"/>
              <a:t>,</a:t>
            </a:r>
            <a:r>
              <a:rPr lang="sk-SK" sz="2400" dirty="0" smtClean="0"/>
              <a:t> </a:t>
            </a:r>
            <a:r>
              <a:rPr lang="en-US" sz="2400" dirty="0" err="1" smtClean="0"/>
              <a:t>neskôr</a:t>
            </a:r>
            <a:r>
              <a:rPr lang="en-US" sz="2400" dirty="0" smtClean="0"/>
              <a:t> </a:t>
            </a:r>
            <a:r>
              <a:rPr lang="sk-SK" sz="2400" dirty="0" smtClean="0"/>
              <a:t>i </a:t>
            </a:r>
            <a:r>
              <a:rPr lang="sk-SK" sz="2400" dirty="0" smtClean="0"/>
              <a:t>p</a:t>
            </a:r>
            <a:r>
              <a:rPr lang="en-US" sz="2400" dirty="0" err="1" smtClean="0"/>
              <a:t>rozaik</a:t>
            </a:r>
            <a:r>
              <a:rPr lang="sk-SK" sz="2400" dirty="0" smtClean="0"/>
              <a:t>,</a:t>
            </a:r>
          </a:p>
          <a:p>
            <a:pPr algn="just">
              <a:buNone/>
            </a:pPr>
            <a:r>
              <a:rPr lang="en-US" sz="2400" dirty="0" err="1" smtClean="0"/>
              <a:t>podnikol</a:t>
            </a:r>
            <a:r>
              <a:rPr lang="en-US" sz="2400" dirty="0" smtClean="0"/>
              <a:t> </a:t>
            </a:r>
            <a:r>
              <a:rPr lang="en-US" sz="2400" dirty="0" err="1" smtClean="0"/>
              <a:t>cesty</a:t>
            </a:r>
            <a:r>
              <a:rPr lang="en-US" sz="2400" dirty="0" smtClean="0"/>
              <a:t> do </a:t>
            </a:r>
            <a:r>
              <a:rPr lang="en-US" sz="2400" dirty="0" err="1" smtClean="0"/>
              <a:t>Číny</a:t>
            </a:r>
            <a:r>
              <a:rPr lang="en-US" sz="2400" dirty="0" smtClean="0"/>
              <a:t>, </a:t>
            </a:r>
            <a:r>
              <a:rPr lang="en-US" sz="2400" dirty="0" err="1" smtClean="0"/>
              <a:t>Japonska</a:t>
            </a:r>
            <a:r>
              <a:rPr lang="en-US" sz="2400" dirty="0" smtClean="0"/>
              <a:t> </a:t>
            </a:r>
            <a:r>
              <a:rPr lang="en-US" sz="2400" dirty="0" smtClean="0"/>
              <a:t>a</a:t>
            </a:r>
            <a:r>
              <a:rPr lang="sk-SK" sz="2400" dirty="0" smtClean="0"/>
              <a:t> </a:t>
            </a:r>
            <a:r>
              <a:rPr lang="en-US" sz="2400" dirty="0" err="1" smtClean="0"/>
              <a:t>Spojených</a:t>
            </a:r>
            <a:r>
              <a:rPr lang="sk-SK" sz="2400" dirty="0" smtClean="0"/>
              <a:t> </a:t>
            </a:r>
            <a:r>
              <a:rPr lang="en-US" sz="2400" dirty="0" err="1" smtClean="0"/>
              <a:t>štátov</a:t>
            </a:r>
            <a:r>
              <a:rPr lang="en-US" sz="2400" dirty="0" smtClean="0"/>
              <a:t>.</a:t>
            </a:r>
            <a:r>
              <a:rPr lang="sk-SK" sz="2400" dirty="0" smtClean="0"/>
              <a:t>.. 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3" cy="5940425"/>
          </a:xfrm>
          <a:ln>
            <a:solidFill>
              <a:srgbClr val="00B050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Básnik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r>
              <a:rPr lang="cs-CZ" sz="3600" smtClean="0"/>
              <a:t>Ako básnik pozoruhodne používal slang prostých britských vojakov</a:t>
            </a:r>
            <a:br>
              <a:rPr lang="cs-CZ" sz="3600" smtClean="0"/>
            </a:br>
            <a:r>
              <a:rPr lang="cs-CZ" sz="3600" smtClean="0"/>
              <a:t> vo svojich veršoch</a:t>
            </a:r>
            <a:endParaRPr lang="sk-SK" sz="3600" smtClean="0"/>
          </a:p>
        </p:txBody>
      </p:sp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5143504" y="857232"/>
            <a:ext cx="3757613" cy="5054600"/>
          </a:xfrm>
          <a:solidFill>
            <a:srgbClr val="3AD22E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pPr eaLnBrk="1" hangingPunct="1"/>
            <a:endParaRPr lang="sk-SK" sz="1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85860"/>
            <a:ext cx="3213100" cy="4229100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142844" y="274638"/>
            <a:ext cx="7929618" cy="5583237"/>
          </a:xfrm>
        </p:spPr>
        <p:txBody>
          <a:bodyPr/>
          <a:lstStyle/>
          <a:p>
            <a:pPr algn="l"/>
            <a:r>
              <a:rPr lang="sk-SK" sz="3200" dirty="0" smtClean="0"/>
              <a:t>      </a:t>
            </a:r>
            <a:r>
              <a:rPr lang="sk-SK" sz="3200" b="1" dirty="0" smtClean="0"/>
              <a:t>Jeho príbehy nesú znaky zvieracej rozprávky, bájky a poviedky.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600" b="1" dirty="0" smtClean="0"/>
              <a:t>Pre deti: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b="1" dirty="0" smtClean="0"/>
              <a:t>Stopka a spol</a:t>
            </a:r>
            <a:r>
              <a:rPr lang="sk-SK" sz="3200" i="1" dirty="0" smtClean="0"/>
              <a:t>.</a:t>
            </a:r>
            <a:r>
              <a:rPr lang="sk-SK" sz="3200" dirty="0" smtClean="0"/>
              <a:t>– detský román zo školského 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dirty="0" smtClean="0"/>
              <a:t>                             </a:t>
            </a:r>
            <a:r>
              <a:rPr lang="sk-SK" sz="3200" dirty="0" smtClean="0"/>
              <a:t>prostredia 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b="1" dirty="0" smtClean="0"/>
              <a:t>Bájky i </a:t>
            </a:r>
            <a:r>
              <a:rPr lang="sk-SK" sz="3200" b="1" dirty="0" err="1" smtClean="0"/>
              <a:t>nebájky</a:t>
            </a:r>
            <a:r>
              <a:rPr lang="sk-SK" sz="3200" b="1" dirty="0" smtClean="0"/>
              <a:t> </a:t>
            </a:r>
            <a:r>
              <a:rPr lang="sk-SK" sz="3200" dirty="0" smtClean="0"/>
              <a:t>– zbierka príbehov pre </a:t>
            </a:r>
            <a:r>
              <a:rPr lang="sk-SK" sz="3200" dirty="0" smtClean="0"/>
              <a:t>   </a:t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dirty="0" smtClean="0"/>
              <a:t>                               </a:t>
            </a:r>
            <a:r>
              <a:rPr lang="sk-SK" sz="3200" dirty="0" smtClean="0"/>
              <a:t>najmenšie </a:t>
            </a:r>
            <a:r>
              <a:rPr lang="sk-SK" sz="3200" dirty="0" smtClean="0"/>
              <a:t>deti </a:t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b="1" dirty="0" smtClean="0"/>
              <a:t>Škriatkove kúzla </a:t>
            </a:r>
            <a:r>
              <a:rPr lang="sk-SK" sz="3200" i="1" dirty="0" smtClean="0"/>
              <a:t>- </a:t>
            </a:r>
            <a:r>
              <a:rPr lang="sk-SK" sz="3200" dirty="0" smtClean="0"/>
              <a:t>rozprávka pre deti </a:t>
            </a:r>
            <a:br>
              <a:rPr lang="sk-SK" sz="3200" dirty="0" smtClean="0"/>
            </a:br>
            <a:r>
              <a:rPr lang="sk-SK" sz="3200" dirty="0" smtClean="0"/>
              <a:t> </a:t>
            </a:r>
            <a:r>
              <a:rPr lang="sk-SK" sz="3200" b="1" dirty="0" smtClean="0"/>
              <a:t>Nové škriatkove kúzla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  <a:ln>
            <a:solidFill>
              <a:srgbClr val="168824"/>
            </a:solidFill>
          </a:ln>
        </p:spPr>
        <p:txBody>
          <a:bodyPr/>
          <a:lstStyle/>
          <a:p>
            <a:r>
              <a:rPr lang="sk-SK" sz="6000" b="1" smtClean="0"/>
              <a:t>     Kniha džunglí</a:t>
            </a:r>
            <a:r>
              <a:rPr lang="sk-SK" b="1" smtClean="0"/>
              <a:t/>
            </a:r>
            <a:br>
              <a:rPr lang="sk-SK" b="1" smtClean="0"/>
            </a:br>
            <a:r>
              <a:rPr lang="sk-SK" b="1" smtClean="0"/>
              <a:t>                   </a:t>
            </a:r>
            <a:r>
              <a:rPr lang="sk-SK" sz="3200" b="1" smtClean="0"/>
              <a:t>Najobľúbenejšia zb. poviedok</a:t>
            </a:r>
            <a:endParaRPr lang="sk-SK" b="1" smtClean="0"/>
          </a:p>
        </p:txBody>
      </p:sp>
      <p:sp>
        <p:nvSpPr>
          <p:cNvPr id="7171" name="Zástupný symbol obsahu 2"/>
          <p:cNvSpPr>
            <a:spLocks noGrp="1"/>
          </p:cNvSpPr>
          <p:nvPr>
            <p:ph idx="1"/>
          </p:nvPr>
        </p:nvSpPr>
        <p:spPr>
          <a:xfrm>
            <a:off x="214313" y="2428875"/>
            <a:ext cx="7643812" cy="4071938"/>
          </a:xfrm>
          <a:ln>
            <a:solidFill>
              <a:srgbClr val="168824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/>
              <a:t>       </a:t>
            </a:r>
          </a:p>
          <a:p>
            <a:pPr>
              <a:buFont typeface="Arial" charset="0"/>
              <a:buNone/>
            </a:pPr>
            <a:r>
              <a:rPr lang="sk-SK" smtClean="0"/>
              <a:t>       1. diel vyšiel v r. 1894</a:t>
            </a:r>
          </a:p>
          <a:p>
            <a:pPr>
              <a:buFont typeface="Arial" charset="0"/>
              <a:buNone/>
            </a:pPr>
            <a:r>
              <a:rPr lang="sk-SK" smtClean="0"/>
              <a:t>       2. diel o rok neskôr</a:t>
            </a:r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        Knihu tvorí 15 poviedok,</a:t>
            </a:r>
          </a:p>
          <a:p>
            <a:pPr>
              <a:buFont typeface="Arial" charset="0"/>
              <a:buNone/>
            </a:pPr>
            <a:r>
              <a:rPr lang="sk-SK" smtClean="0"/>
              <a:t> hlavne z prostredia džungle.</a:t>
            </a:r>
          </a:p>
        </p:txBody>
      </p:sp>
      <p:sp>
        <p:nvSpPr>
          <p:cNvPr id="4" name="Zahnutá šípka doprava 3"/>
          <p:cNvSpPr/>
          <p:nvPr/>
        </p:nvSpPr>
        <p:spPr>
          <a:xfrm>
            <a:off x="142875" y="785813"/>
            <a:ext cx="2714625" cy="1000125"/>
          </a:xfrm>
          <a:prstGeom prst="curvedRightArrow">
            <a:avLst>
              <a:gd name="adj1" fmla="val 25000"/>
              <a:gd name="adj2" fmla="val 50000"/>
              <a:gd name="adj3" fmla="val 233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>
              <a:solidFill>
                <a:schemeClr val="tx1"/>
              </a:solidFill>
            </a:endParaRPr>
          </a:p>
        </p:txBody>
      </p:sp>
      <p:pic>
        <p:nvPicPr>
          <p:cNvPr id="7173" name="Picture 3" descr="C:\Documents and Settings\Administrator\Desktop\8999818_Maugli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143125"/>
            <a:ext cx="3883025" cy="4435475"/>
          </a:xfrm>
          <a:prstGeom prst="rect">
            <a:avLst/>
          </a:prstGeom>
          <a:noFill/>
          <a:ln w="9525">
            <a:solidFill>
              <a:srgbClr val="168824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00063" y="2714625"/>
            <a:ext cx="8229600" cy="3357563"/>
          </a:xfrm>
          <a:ln>
            <a:solidFill>
              <a:srgbClr val="168824"/>
            </a:solidFill>
          </a:ln>
        </p:spPr>
        <p:txBody>
          <a:bodyPr/>
          <a:lstStyle/>
          <a:p>
            <a:endParaRPr lang="sk-SK" sz="800" smtClean="0"/>
          </a:p>
        </p:txBody>
      </p:sp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>
          <a:xfrm>
            <a:off x="285750" y="357188"/>
            <a:ext cx="8443913" cy="24003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/>
              <a:t>     Väčšinou ju tvoria príbehy chlapca Mauglího,</a:t>
            </a:r>
          </a:p>
          <a:p>
            <a:pPr>
              <a:buFont typeface="Arial" charset="0"/>
              <a:buNone/>
            </a:pPr>
            <a:r>
              <a:rPr lang="sk-SK" smtClean="0"/>
              <a:t>ktorého vychovávala vlčia rodina.</a:t>
            </a:r>
          </a:p>
          <a:p>
            <a:pPr>
              <a:buFont typeface="Arial" charset="0"/>
              <a:buNone/>
            </a:pPr>
            <a:r>
              <a:rPr lang="sk-SK" smtClean="0"/>
              <a:t>      Mauglí až v dospelosti pochopí, že patrí</a:t>
            </a:r>
          </a:p>
          <a:p>
            <a:pPr>
              <a:buFont typeface="Arial" charset="0"/>
              <a:buNone/>
            </a:pPr>
            <a:r>
              <a:rPr lang="sk-SK" smtClean="0"/>
              <a:t> do spoločenstva ľudí.</a:t>
            </a:r>
          </a:p>
          <a:p>
            <a:endParaRPr lang="sk-SK" smtClean="0"/>
          </a:p>
        </p:txBody>
      </p:sp>
      <p:pic>
        <p:nvPicPr>
          <p:cNvPr id="8196" name="Picture 4" descr="C:\Documents and Settings\Administrator\Desktop\Maugli_es_Shere_Khan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4643438"/>
            <a:ext cx="2508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Documents and Settings\Administrator\Desktop\balu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3429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 descr="C:\Documents and Settings\Administrator\Desktop\maugli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2286000"/>
            <a:ext cx="2214562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C:\Documents and Settings\Administrator\Desktop\4e1386490a_71119113_o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786188"/>
            <a:ext cx="3143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Práca s učebnicou</a:t>
            </a:r>
          </a:p>
        </p:txBody>
      </p:sp>
      <p:sp>
        <p:nvSpPr>
          <p:cNvPr id="9220" name="Zástupný symbol obsahu 4"/>
          <p:cNvSpPr>
            <a:spLocks noGrp="1"/>
          </p:cNvSpPr>
          <p:nvPr>
            <p:ph sz="half" idx="2"/>
          </p:nvPr>
        </p:nvSpPr>
        <p:spPr>
          <a:xfrm>
            <a:off x="428625" y="1214438"/>
            <a:ext cx="7858151" cy="4911725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v</a:t>
            </a:r>
            <a:r>
              <a:rPr lang="sk-SK" dirty="0" smtClean="0"/>
              <a:t>ypočuj </a:t>
            </a:r>
            <a:r>
              <a:rPr lang="sk-SK" dirty="0" smtClean="0"/>
              <a:t>si ukážku,</a:t>
            </a:r>
          </a:p>
          <a:p>
            <a:pPr>
              <a:buFontTx/>
              <a:buChar char="-"/>
            </a:pPr>
            <a:r>
              <a:rPr lang="sk-SK" dirty="0" smtClean="0"/>
              <a:t>v</a:t>
            </a:r>
            <a:r>
              <a:rPr lang="sk-SK" dirty="0" smtClean="0"/>
              <a:t>ypíš z učebnice kľúčové </a:t>
            </a:r>
            <a:r>
              <a:rPr lang="sk-SK" dirty="0" smtClean="0"/>
              <a:t>slová a rozprávaj </a:t>
            </a:r>
            <a:r>
              <a:rPr lang="sk-SK" dirty="0" smtClean="0"/>
              <a:t>              o konflikte medzi </a:t>
            </a:r>
            <a:r>
              <a:rPr lang="sk-SK" dirty="0" smtClean="0"/>
              <a:t>hrdinami príbehu,</a:t>
            </a:r>
          </a:p>
          <a:p>
            <a:pPr>
              <a:buFontTx/>
              <a:buChar char="-"/>
            </a:pPr>
            <a:r>
              <a:rPr lang="sk-SK" dirty="0" smtClean="0"/>
              <a:t>c</a:t>
            </a:r>
            <a:r>
              <a:rPr lang="sk-SK" dirty="0" smtClean="0"/>
              <a:t>harakterizuj </a:t>
            </a:r>
            <a:r>
              <a:rPr lang="sk-SK" dirty="0" smtClean="0"/>
              <a:t>literárne postavy,</a:t>
            </a:r>
          </a:p>
          <a:p>
            <a:pPr>
              <a:buFontTx/>
              <a:buChar char="-"/>
            </a:pPr>
            <a:r>
              <a:rPr lang="sk-SK" dirty="0" smtClean="0"/>
              <a:t>h</a:t>
            </a:r>
            <a:r>
              <a:rPr lang="sk-SK" dirty="0" smtClean="0"/>
              <a:t>odnoť </a:t>
            </a:r>
            <a:r>
              <a:rPr lang="sk-SK" dirty="0" smtClean="0"/>
              <a:t>konanie a myslenie literárnych postáv,</a:t>
            </a:r>
          </a:p>
          <a:p>
            <a:pPr>
              <a:buFontTx/>
              <a:buChar char="-"/>
            </a:pPr>
            <a:r>
              <a:rPr lang="sk-SK" dirty="0" smtClean="0"/>
              <a:t>v</a:t>
            </a:r>
            <a:r>
              <a:rPr lang="sk-SK" dirty="0" smtClean="0"/>
              <a:t>yhľadaj </a:t>
            </a:r>
            <a:r>
              <a:rPr lang="sk-SK" dirty="0" smtClean="0"/>
              <a:t>a prečítaj z úryvku časti, kde sa prejavuje láska, cit, neha, ochrana života, zmysel pocitu slobody. Kto je nositeľom týchto vlastností?</a:t>
            </a:r>
          </a:p>
          <a:p>
            <a:pPr>
              <a:buFontTx/>
              <a:buChar char="-"/>
            </a:pPr>
            <a:r>
              <a:rPr lang="sk-SK" dirty="0" smtClean="0"/>
              <a:t>v</a:t>
            </a:r>
            <a:r>
              <a:rPr lang="sk-SK" dirty="0" smtClean="0"/>
              <a:t>yber </a:t>
            </a:r>
            <a:r>
              <a:rPr lang="sk-SK" dirty="0" smtClean="0"/>
              <a:t>hlavnú myšlienku ukážky ( Zákon džungle) </a:t>
            </a:r>
            <a:r>
              <a:rPr lang="sk-SK" dirty="0" smtClean="0"/>
              <a:t>   a </a:t>
            </a:r>
            <a:r>
              <a:rPr lang="sk-SK" dirty="0" smtClean="0"/>
              <a:t>zamysli sa nad pravidlami v spoločnosti zvierat</a:t>
            </a:r>
          </a:p>
          <a:p>
            <a:pPr>
              <a:buFontTx/>
              <a:buChar char="-"/>
            </a:pPr>
            <a:endParaRPr lang="sk-SK" dirty="0" smtClean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725488"/>
          </a:xfrm>
        </p:spPr>
        <p:txBody>
          <a:bodyPr/>
          <a:lstStyle/>
          <a:p>
            <a:r>
              <a:rPr lang="sk-SK" sz="3200" b="1" dirty="0" smtClean="0"/>
              <a:t>O </a:t>
            </a:r>
            <a:r>
              <a:rPr lang="sk-SK" sz="3200" b="1" dirty="0" smtClean="0"/>
              <a:t>diele – </a:t>
            </a:r>
            <a:r>
              <a:rPr lang="sk-SK" sz="3200" dirty="0" err="1" smtClean="0"/>
              <a:t>tentokrát</a:t>
            </a:r>
            <a:r>
              <a:rPr lang="sk-SK" sz="3200" dirty="0" smtClean="0"/>
              <a:t> spoločne </a:t>
            </a:r>
            <a:r>
              <a:rPr lang="sk-SK" sz="3200" dirty="0" smtClean="0">
                <a:sym typeface="Wingdings" pitchFamily="2" charset="2"/>
              </a:rPr>
              <a:t></a:t>
            </a:r>
            <a:endParaRPr lang="sk-SK" sz="3200" dirty="0" smtClean="0"/>
          </a:p>
        </p:txBody>
      </p:sp>
      <p:sp>
        <p:nvSpPr>
          <p:cNvPr id="10243" name="Zástupný symbol obsahu 4"/>
          <p:cNvSpPr>
            <a:spLocks noGrp="1"/>
          </p:cNvSpPr>
          <p:nvPr>
            <p:ph idx="1"/>
          </p:nvPr>
        </p:nvSpPr>
        <p:spPr>
          <a:xfrm>
            <a:off x="142875" y="1143000"/>
            <a:ext cx="8858250" cy="5500688"/>
          </a:xfrm>
          <a:ln>
            <a:solidFill>
              <a:srgbClr val="168824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k-SK" dirty="0" smtClean="0"/>
              <a:t> Autor:                                   Názov diela:</a:t>
            </a:r>
          </a:p>
          <a:p>
            <a:pPr>
              <a:buFont typeface="Arial" charset="0"/>
              <a:buNone/>
            </a:pPr>
            <a:r>
              <a:rPr lang="sk-SK" dirty="0" smtClean="0"/>
              <a:t> Literárny druh:                    Literárny žáner:</a:t>
            </a:r>
          </a:p>
          <a:p>
            <a:pPr>
              <a:buFont typeface="Arial" charset="0"/>
              <a:buNone/>
            </a:pPr>
            <a:r>
              <a:rPr lang="sk-SK" dirty="0" smtClean="0"/>
              <a:t> Literárna forma:</a:t>
            </a:r>
          </a:p>
          <a:p>
            <a:pPr>
              <a:buFont typeface="Arial" charset="0"/>
              <a:buNone/>
            </a:pPr>
            <a:r>
              <a:rPr lang="sk-SK" dirty="0" smtClean="0"/>
              <a:t> Téma:</a:t>
            </a:r>
          </a:p>
          <a:p>
            <a:endParaRPr lang="sk-SK" dirty="0" smtClean="0"/>
          </a:p>
          <a:p>
            <a:pPr>
              <a:buFont typeface="Arial" charset="0"/>
              <a:buNone/>
            </a:pPr>
            <a:r>
              <a:rPr lang="sk-SK" dirty="0" smtClean="0"/>
              <a:t> Idea:</a:t>
            </a:r>
          </a:p>
          <a:p>
            <a:pPr>
              <a:buFont typeface="Arial" charset="0"/>
              <a:buNone/>
            </a:pPr>
            <a:endParaRPr lang="sk-SK" dirty="0" smtClean="0"/>
          </a:p>
          <a:p>
            <a:pPr>
              <a:buFont typeface="Arial" charset="0"/>
              <a:buNone/>
            </a:pPr>
            <a:r>
              <a:rPr lang="sk-SK" dirty="0" smtClean="0"/>
              <a:t> Umelecké jazykové prostriedky: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Vlastná 2">
      <a:dk1>
        <a:srgbClr val="4E005F"/>
      </a:dk1>
      <a:lt1>
        <a:sysClr val="window" lastClr="FFFFFF"/>
      </a:lt1>
      <a:dk2>
        <a:srgbClr val="FF2AD7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4E005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264</Words>
  <Application>Microsoft Office PowerPoint</Application>
  <PresentationFormat>Prezentácia na obrazovke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Joseph Rudyard Kipling </vt:lpstr>
      <vt:lpstr>   Joseph Rudyard             Kipling </vt:lpstr>
      <vt:lpstr>    Zo života</vt:lpstr>
      <vt:lpstr>Básnik   Ako básnik pozoruhodne používal slang prostých britských vojakov  vo svojich veršoch</vt:lpstr>
      <vt:lpstr>      Jeho príbehy nesú znaky zvieracej rozprávky, bájky a poviedky.  Pre deti:  Stopka a spol.– detský román zo školského                                prostredia   Bájky i nebájky – zbierka príbehov pre                                     najmenšie deti   Škriatkove kúzla - rozprávka pre deti   Nové škriatkove kúzla</vt:lpstr>
      <vt:lpstr>     Kniha džunglí                    Najobľúbenejšia zb. poviedok</vt:lpstr>
      <vt:lpstr>Snímka 7</vt:lpstr>
      <vt:lpstr>Práca s učebnicou</vt:lpstr>
      <vt:lpstr>O diele – tentokrát spoločne </vt:lpstr>
      <vt:lpstr>Zdroje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pouzivatel 1</dc:creator>
  <cp:lastModifiedBy>anna h.</cp:lastModifiedBy>
  <cp:revision>37</cp:revision>
  <dcterms:created xsi:type="dcterms:W3CDTF">2012-01-26T15:56:04Z</dcterms:created>
  <dcterms:modified xsi:type="dcterms:W3CDTF">2013-02-19T19:51:28Z</dcterms:modified>
</cp:coreProperties>
</file>