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60" r:id="rId13"/>
    <p:sldId id="264" r:id="rId14"/>
    <p:sldId id="259" r:id="rId15"/>
    <p:sldId id="261" r:id="rId16"/>
    <p:sldId id="262" r:id="rId17"/>
    <p:sldId id="275" r:id="rId18"/>
    <p:sldId id="263" r:id="rId19"/>
    <p:sldId id="276" r:id="rId20"/>
    <p:sldId id="277" r:id="rId21"/>
    <p:sldId id="265" r:id="rId22"/>
    <p:sldId id="266" r:id="rId2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66"/>
    <a:srgbClr val="00FF00"/>
    <a:srgbClr val="660066"/>
    <a:srgbClr val="0000FF"/>
    <a:srgbClr val="00CC00"/>
    <a:srgbClr val="0099CC"/>
    <a:srgbClr val="99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94660"/>
  </p:normalViewPr>
  <p:slideViewPr>
    <p:cSldViewPr snapToGrid="0">
      <p:cViewPr varScale="1">
        <p:scale>
          <a:sx n="74" d="100"/>
          <a:sy n="74" d="100"/>
        </p:scale>
        <p:origin x="6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EEBC-6187-479E-8FF6-467FADE190AD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8AC8-7369-48D0-99C3-2E1139B8A6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21400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EEBC-6187-479E-8FF6-467FADE190AD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8AC8-7369-48D0-99C3-2E1139B8A6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1745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EEBC-6187-479E-8FF6-467FADE190AD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8AC8-7369-48D0-99C3-2E1139B8A6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1328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EEBC-6187-479E-8FF6-467FADE190AD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8AC8-7369-48D0-99C3-2E1139B8A6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9914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EEBC-6187-479E-8FF6-467FADE190AD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8AC8-7369-48D0-99C3-2E1139B8A6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3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EEBC-6187-479E-8FF6-467FADE190AD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8AC8-7369-48D0-99C3-2E1139B8A6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2173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EEBC-6187-479E-8FF6-467FADE190AD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8AC8-7369-48D0-99C3-2E1139B8A6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8640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EEBC-6187-479E-8FF6-467FADE190AD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8AC8-7369-48D0-99C3-2E1139B8A6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9475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EEBC-6187-479E-8FF6-467FADE190AD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8AC8-7369-48D0-99C3-2E1139B8A6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06838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EEBC-6187-479E-8FF6-467FADE190AD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8AC8-7369-48D0-99C3-2E1139B8A6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1766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2EEBC-6187-479E-8FF6-467FADE190AD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038AC8-7369-48D0-99C3-2E1139B8A6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650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2EEBC-6187-479E-8FF6-467FADE190AD}" type="datetimeFigureOut">
              <a:rPr lang="sk-SK" smtClean="0"/>
              <a:t>31. 3. 2020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38AC8-7369-48D0-99C3-2E1139B8A6E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8881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47986" y="2848786"/>
            <a:ext cx="9144000" cy="2387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k-SK" sz="9600" b="1" dirty="0" err="1" smtClean="0">
                <a:latin typeface="Comic Sans MS" panose="030F0702030302020204" pitchFamily="66" charset="0"/>
              </a:rPr>
              <a:t>Percy</a:t>
            </a:r>
            <a:r>
              <a:rPr lang="sk-SK" sz="9600" b="1" dirty="0" smtClean="0">
                <a:latin typeface="Comic Sans MS" panose="030F0702030302020204" pitchFamily="66" charset="0"/>
              </a:rPr>
              <a:t> </a:t>
            </a:r>
            <a:r>
              <a:rPr lang="sk-SK" sz="9600" b="1" dirty="0" err="1" smtClean="0">
                <a:latin typeface="Comic Sans MS" panose="030F0702030302020204" pitchFamily="66" charset="0"/>
              </a:rPr>
              <a:t>Jackson</a:t>
            </a:r>
            <a:r>
              <a:rPr lang="sk-SK" sz="9600" b="1" dirty="0" smtClean="0">
                <a:latin typeface="Comic Sans MS" panose="030F0702030302020204" pitchFamily="66" charset="0"/>
              </a:rPr>
              <a:t> </a:t>
            </a:r>
            <a:br>
              <a:rPr lang="sk-SK" sz="9600" b="1" dirty="0" smtClean="0">
                <a:latin typeface="Comic Sans MS" panose="030F0702030302020204" pitchFamily="66" charset="0"/>
              </a:rPr>
            </a:br>
            <a:r>
              <a:rPr lang="sk-SK" sz="9600" b="1" dirty="0" smtClean="0">
                <a:latin typeface="Comic Sans MS" panose="030F0702030302020204" pitchFamily="66" charset="0"/>
              </a:rPr>
              <a:t>Zlodej blesku</a:t>
            </a:r>
            <a:endParaRPr lang="sk-SK" sz="9600" b="1" dirty="0">
              <a:latin typeface="Comic Sans MS" panose="030F0702030302020204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072393" y="6373678"/>
            <a:ext cx="5119607" cy="484322"/>
          </a:xfrm>
        </p:spPr>
        <p:txBody>
          <a:bodyPr/>
          <a:lstStyle/>
          <a:p>
            <a:r>
              <a:rPr lang="sk-SK" b="1" dirty="0" smtClean="0">
                <a:latin typeface="Comic Sans MS" panose="030F0702030302020204" pitchFamily="66" charset="0"/>
              </a:rPr>
              <a:t>Mgr. Simona Gondeková</a:t>
            </a:r>
            <a:endParaRPr lang="sk-SK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2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8514" y="386367"/>
            <a:ext cx="6527441" cy="587920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k-SK" sz="3600" b="1" dirty="0" err="1" smtClean="0">
                <a:solidFill>
                  <a:srgbClr val="CC0000"/>
                </a:solidFill>
                <a:latin typeface="Comic Sans MS" panose="030F0702030302020204" pitchFamily="66" charset="0"/>
                <a:cs typeface="Andalus" pitchFamily="2" charset="-78"/>
              </a:rPr>
              <a:t>Titani</a:t>
            </a:r>
            <a:endParaRPr lang="sk-S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sk-SK" sz="3200" dirty="0" smtClean="0">
                <a:latin typeface="Comic Sans MS" panose="030F0702030302020204" pitchFamily="66" charset="0"/>
              </a:rPr>
              <a:t>boli starogrécki synovia a dcéry </a:t>
            </a:r>
            <a:r>
              <a:rPr lang="sk-SK" sz="3200" dirty="0" err="1" smtClean="0">
                <a:latin typeface="Comic Sans MS" panose="030F0702030302020204" pitchFamily="66" charset="0"/>
              </a:rPr>
              <a:t>Urana</a:t>
            </a:r>
            <a:r>
              <a:rPr lang="sk-SK" sz="3200" dirty="0" smtClean="0">
                <a:latin typeface="Comic Sans MS" panose="030F0702030302020204" pitchFamily="66" charset="0"/>
              </a:rPr>
              <a:t> a </a:t>
            </a:r>
            <a:r>
              <a:rPr lang="sk-SK" sz="3200" dirty="0" err="1" smtClean="0">
                <a:latin typeface="Comic Sans MS" panose="030F0702030302020204" pitchFamily="66" charset="0"/>
              </a:rPr>
              <a:t>Gaie</a:t>
            </a:r>
            <a:r>
              <a:rPr lang="sk-SK" sz="3200" dirty="0" smtClean="0">
                <a:latin typeface="Comic Sans MS" panose="030F0702030302020204" pitchFamily="66" charset="0"/>
              </a:rPr>
              <a:t>, najstaršia generácia starogréckych bohov</a:t>
            </a:r>
          </a:p>
          <a:p>
            <a:pPr algn="just">
              <a:lnSpc>
                <a:spcPct val="150000"/>
              </a:lnSpc>
            </a:pPr>
            <a:r>
              <a:rPr lang="sk-SK" sz="3200" dirty="0" smtClean="0">
                <a:latin typeface="Comic Sans MS" panose="030F0702030302020204" pitchFamily="66" charset="0"/>
              </a:rPr>
              <a:t>násilnícki a škaredí obri</a:t>
            </a:r>
            <a:endParaRPr lang="sk-SK" sz="3200" dirty="0" smtClean="0">
              <a:latin typeface="Comic Sans MS" panose="030F0702030302020204" pitchFamily="66" charset="0"/>
            </a:endParaRPr>
          </a:p>
        </p:txBody>
      </p:sp>
      <p:pic>
        <p:nvPicPr>
          <p:cNvPr id="17410" name="Picture 2" descr="Titan png 1 » PNG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47047" y="159170"/>
            <a:ext cx="3511364" cy="6698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93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08210" y="159170"/>
            <a:ext cx="7519114" cy="656360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k-SK" b="1" dirty="0" smtClean="0">
                <a:solidFill>
                  <a:srgbClr val="CC0000"/>
                </a:solidFill>
                <a:latin typeface="Comic Sans MS" panose="030F0702030302020204" pitchFamily="66" charset="0"/>
                <a:cs typeface="Andalus" pitchFamily="2" charset="-78"/>
              </a:rPr>
              <a:t>Héra </a:t>
            </a:r>
            <a:endParaRPr lang="sk-SK" sz="2000" dirty="0" smtClean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/>
            <a:r>
              <a:rPr lang="sk-SK" sz="2400" dirty="0" smtClean="0">
                <a:latin typeface="Comic Sans MS" panose="030F0702030302020204" pitchFamily="66" charset="0"/>
              </a:rPr>
              <a:t>v starogréckej mytológii hlavná bohyňa</a:t>
            </a:r>
          </a:p>
          <a:p>
            <a:pPr algn="just"/>
            <a:r>
              <a:rPr lang="sk-SK" sz="2400" dirty="0" smtClean="0">
                <a:latin typeface="Comic Sans MS" panose="030F0702030302020204" pitchFamily="66" charset="0"/>
              </a:rPr>
              <a:t>ochraňuje rodinu, rodiace ženy a deti</a:t>
            </a:r>
          </a:p>
          <a:p>
            <a:pPr algn="just"/>
            <a:r>
              <a:rPr lang="sk-SK" sz="2400" dirty="0" smtClean="0">
                <a:latin typeface="Comic Sans MS" panose="030F0702030302020204" pitchFamily="66" charset="0"/>
              </a:rPr>
              <a:t>keďže jej muž Zeus jej bol často neverný s inými bohyňami, či smrteľnými ženami, jeho deťom strpčovala život a pripravovala im všemožné nástrahy</a:t>
            </a:r>
          </a:p>
          <a:p>
            <a:pPr marL="0" indent="0" algn="just">
              <a:buNone/>
            </a:pPr>
            <a:r>
              <a:rPr lang="sk-SK" b="1" dirty="0" smtClean="0">
                <a:solidFill>
                  <a:srgbClr val="CC0000"/>
                </a:solidFill>
                <a:latin typeface="Comic Sans MS" panose="030F0702030302020204" pitchFamily="66" charset="0"/>
                <a:cs typeface="Andalus" pitchFamily="2" charset="-78"/>
              </a:rPr>
              <a:t>Hestia</a:t>
            </a:r>
            <a:endParaRPr lang="sk-SK" sz="2000" dirty="0" smtClean="0">
              <a:solidFill>
                <a:srgbClr val="CC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k-SK" sz="2400" dirty="0" smtClean="0">
                <a:latin typeface="Comic Sans MS" panose="030F0702030302020204" pitchFamily="66" charset="0"/>
              </a:rPr>
              <a:t>strážkyňa rodinného krbu</a:t>
            </a:r>
          </a:p>
          <a:p>
            <a:pPr marL="0" indent="0" algn="just">
              <a:buNone/>
            </a:pPr>
            <a:r>
              <a:rPr lang="sk-SK" b="1" dirty="0" err="1" smtClean="0">
                <a:solidFill>
                  <a:srgbClr val="CC0000"/>
                </a:solidFill>
                <a:latin typeface="Comic Sans MS" panose="030F0702030302020204" pitchFamily="66" charset="0"/>
                <a:cs typeface="Andalus" pitchFamily="2" charset="-78"/>
              </a:rPr>
              <a:t>Demetra</a:t>
            </a:r>
            <a:endParaRPr lang="sk-SK" sz="2000" dirty="0" smtClean="0">
              <a:solidFill>
                <a:srgbClr val="CC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sk-SK" sz="2400" dirty="0" smtClean="0">
                <a:latin typeface="Comic Sans MS" panose="030F0702030302020204" pitchFamily="66" charset="0"/>
              </a:rPr>
              <a:t> grécka bohyňa materstva </a:t>
            </a:r>
          </a:p>
          <a:p>
            <a:pPr algn="just"/>
            <a:r>
              <a:rPr lang="sk-SK" sz="2400" dirty="0" smtClean="0">
                <a:latin typeface="Comic Sans MS" panose="030F0702030302020204" pitchFamily="66" charset="0"/>
              </a:rPr>
              <a:t>v klasickej dobe bohyňa plodnosti, plodnosti zeme, obilia a roľníctva</a:t>
            </a:r>
          </a:p>
          <a:p>
            <a:pPr algn="just"/>
            <a:r>
              <a:rPr lang="sk-SK" sz="2400" dirty="0" smtClean="0">
                <a:latin typeface="Comic Sans MS" panose="030F0702030302020204" pitchFamily="66" charset="0"/>
              </a:rPr>
              <a:t>okrem chrámov jej boli zasvätené aj jaskyne a sväté háje</a:t>
            </a:r>
            <a:endParaRPr lang="sk-SK" sz="2400" dirty="0" smtClean="0">
              <a:latin typeface="Comic Sans MS" panose="030F0702030302020204" pitchFamily="66" charset="0"/>
            </a:endParaRPr>
          </a:p>
        </p:txBody>
      </p:sp>
      <p:pic>
        <p:nvPicPr>
          <p:cNvPr id="18434" name="Picture 2" descr="Greek Goddess: Hestia by ~JadeAriel on We Heart I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7" t="13729" r="22349" b="18021"/>
          <a:stretch/>
        </p:blipFill>
        <p:spPr bwMode="auto">
          <a:xfrm>
            <a:off x="9723549" y="0"/>
            <a:ext cx="2369713" cy="441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Download HD Outfits Drawing Greek Goddess Freeuse - Greek Goddes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199" y="865393"/>
            <a:ext cx="3255350" cy="4608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Demeter-63 Tube, Clip Art, Illustrations - Illustration - Png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5874" y="2327141"/>
            <a:ext cx="3098242" cy="439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37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3031" y="0"/>
            <a:ext cx="7727324" cy="1058283"/>
          </a:xfrm>
        </p:spPr>
        <p:txBody>
          <a:bodyPr>
            <a:noAutofit/>
          </a:bodyPr>
          <a:lstStyle/>
          <a:p>
            <a:pPr algn="ctr"/>
            <a:r>
              <a:rPr lang="sk-SK" b="1" dirty="0" smtClean="0">
                <a:latin typeface="Comic Sans MS" panose="030F0702030302020204" pitchFamily="66" charset="0"/>
                <a:cs typeface="Andalus" pitchFamily="2" charset="-78"/>
              </a:rPr>
              <a:t>Séria kníh: </a:t>
            </a:r>
            <a:r>
              <a:rPr lang="sk-SK" b="1" dirty="0" err="1" smtClean="0">
                <a:solidFill>
                  <a:srgbClr val="0000FF"/>
                </a:solidFill>
                <a:latin typeface="Comic Sans MS" panose="030F0702030302020204" pitchFamily="66" charset="0"/>
                <a:cs typeface="Andalus" pitchFamily="2" charset="-78"/>
              </a:rPr>
              <a:t>Percy</a:t>
            </a:r>
            <a:r>
              <a:rPr lang="sk-SK" b="1" dirty="0" smtClean="0">
                <a:solidFill>
                  <a:srgbClr val="0000FF"/>
                </a:solidFill>
                <a:latin typeface="Comic Sans MS" panose="030F0702030302020204" pitchFamily="66" charset="0"/>
                <a:cs typeface="Andalus" pitchFamily="2" charset="-78"/>
              </a:rPr>
              <a:t> </a:t>
            </a:r>
            <a:r>
              <a:rPr lang="sk-SK" b="1" dirty="0" err="1" smtClean="0">
                <a:solidFill>
                  <a:srgbClr val="0000FF"/>
                </a:solidFill>
                <a:latin typeface="Comic Sans MS" panose="030F0702030302020204" pitchFamily="66" charset="0"/>
                <a:cs typeface="Andalus" pitchFamily="2" charset="-78"/>
              </a:rPr>
              <a:t>Jackson</a:t>
            </a:r>
            <a:endParaRPr lang="sk-SK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252933" y="1058283"/>
            <a:ext cx="496642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sk-SK" sz="3200" b="1" dirty="0" smtClean="0">
                <a:latin typeface="Comic Sans MS" panose="030F0702030302020204" pitchFamily="66" charset="0"/>
              </a:rPr>
              <a:t>časť: </a:t>
            </a:r>
            <a:r>
              <a:rPr lang="sk-SK" sz="3200" b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Percy</a:t>
            </a:r>
            <a:r>
              <a:rPr lang="sk-SK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sk-SK" sz="3200" b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Jackson</a:t>
            </a:r>
            <a:r>
              <a:rPr lang="sk-SK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sk-SK" sz="3200" b="1" dirty="0">
                <a:solidFill>
                  <a:srgbClr val="0000FF"/>
                </a:solidFill>
                <a:latin typeface="Comic Sans MS" panose="030F0702030302020204" pitchFamily="66" charset="0"/>
              </a:rPr>
              <a:t>	</a:t>
            </a:r>
            <a:r>
              <a:rPr lang="sk-SK" sz="32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	 Zlodej blesku</a:t>
            </a:r>
            <a:endParaRPr lang="sk-SK" sz="32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>
            <a:off x="166371" y="2116566"/>
            <a:ext cx="50529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latin typeface="Comic Sans MS" panose="030F0702030302020204" pitchFamily="66" charset="0"/>
              </a:rPr>
              <a:t>2. časť: </a:t>
            </a:r>
            <a:r>
              <a:rPr lang="sk-SK" sz="3200" b="1" dirty="0" err="1" smtClean="0">
                <a:solidFill>
                  <a:srgbClr val="CC0000"/>
                </a:solidFill>
                <a:latin typeface="Comic Sans MS" panose="030F0702030302020204" pitchFamily="66" charset="0"/>
              </a:rPr>
              <a:t>Percy</a:t>
            </a:r>
            <a:r>
              <a:rPr lang="sk-SK" sz="3200" b="1" dirty="0" smtClean="0">
                <a:solidFill>
                  <a:srgbClr val="CC0000"/>
                </a:solidFill>
                <a:latin typeface="Comic Sans MS" panose="030F0702030302020204" pitchFamily="66" charset="0"/>
              </a:rPr>
              <a:t> </a:t>
            </a:r>
            <a:r>
              <a:rPr lang="sk-SK" sz="3200" b="1" dirty="0" err="1" smtClean="0">
                <a:solidFill>
                  <a:srgbClr val="CC0000"/>
                </a:solidFill>
                <a:latin typeface="Comic Sans MS" panose="030F0702030302020204" pitchFamily="66" charset="0"/>
              </a:rPr>
              <a:t>Jackson</a:t>
            </a:r>
            <a:r>
              <a:rPr lang="sk-SK" sz="3200" b="1" dirty="0" smtClean="0">
                <a:solidFill>
                  <a:srgbClr val="CC00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sk-SK" sz="3200" b="1" dirty="0">
                <a:solidFill>
                  <a:srgbClr val="CC0000"/>
                </a:solidFill>
                <a:latin typeface="Comic Sans MS" panose="030F0702030302020204" pitchFamily="66" charset="0"/>
              </a:rPr>
              <a:t>	</a:t>
            </a:r>
            <a:r>
              <a:rPr lang="sk-SK" sz="3200" b="1" dirty="0" smtClean="0">
                <a:solidFill>
                  <a:srgbClr val="CC0000"/>
                </a:solidFill>
                <a:latin typeface="Comic Sans MS" panose="030F0702030302020204" pitchFamily="66" charset="0"/>
              </a:rPr>
              <a:t>	 More oblúd</a:t>
            </a:r>
            <a:endParaRPr lang="sk-SK" sz="3200" b="1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172353" y="3273406"/>
            <a:ext cx="52116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latin typeface="Comic Sans MS" panose="030F0702030302020204" pitchFamily="66" charset="0"/>
              </a:rPr>
              <a:t>3. časť: </a:t>
            </a:r>
            <a:r>
              <a:rPr lang="sk-SK" sz="3200" b="1" dirty="0" err="1" smtClean="0">
                <a:solidFill>
                  <a:srgbClr val="660066"/>
                </a:solidFill>
                <a:latin typeface="Comic Sans MS" panose="030F0702030302020204" pitchFamily="66" charset="0"/>
              </a:rPr>
              <a:t>Percy</a:t>
            </a:r>
            <a:r>
              <a:rPr lang="sk-SK" sz="3200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 </a:t>
            </a:r>
            <a:r>
              <a:rPr lang="sk-SK" sz="3200" b="1" dirty="0" err="1" smtClean="0">
                <a:solidFill>
                  <a:srgbClr val="660066"/>
                </a:solidFill>
                <a:latin typeface="Comic Sans MS" panose="030F0702030302020204" pitchFamily="66" charset="0"/>
              </a:rPr>
              <a:t>Jackson</a:t>
            </a:r>
            <a:r>
              <a:rPr lang="sk-SK" sz="3200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sk-SK" sz="3200" b="1" dirty="0">
                <a:solidFill>
                  <a:srgbClr val="660066"/>
                </a:solidFill>
                <a:latin typeface="Comic Sans MS" panose="030F0702030302020204" pitchFamily="66" charset="0"/>
              </a:rPr>
              <a:t>	</a:t>
            </a:r>
            <a:r>
              <a:rPr lang="sk-SK" sz="3200" b="1" dirty="0" smtClean="0">
                <a:solidFill>
                  <a:srgbClr val="660066"/>
                </a:solidFill>
                <a:latin typeface="Comic Sans MS" panose="030F0702030302020204" pitchFamily="66" charset="0"/>
              </a:rPr>
              <a:t>	 Kliatba Titanov</a:t>
            </a:r>
            <a:endParaRPr lang="sk-SK" sz="3200" b="1" dirty="0">
              <a:solidFill>
                <a:srgbClr val="66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103031" y="4411225"/>
            <a:ext cx="50529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latin typeface="Comic Sans MS" panose="030F0702030302020204" pitchFamily="66" charset="0"/>
              </a:rPr>
              <a:t>4. časť: </a:t>
            </a:r>
            <a:r>
              <a:rPr lang="sk-SK" sz="3200" b="1" dirty="0" err="1" smtClean="0">
                <a:solidFill>
                  <a:srgbClr val="00FF00"/>
                </a:solidFill>
                <a:latin typeface="Comic Sans MS" panose="030F0702030302020204" pitchFamily="66" charset="0"/>
              </a:rPr>
              <a:t>Percy</a:t>
            </a:r>
            <a:r>
              <a:rPr lang="sk-SK" sz="3200" b="1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 </a:t>
            </a:r>
            <a:r>
              <a:rPr lang="sk-SK" sz="3200" b="1" dirty="0" err="1" smtClean="0">
                <a:solidFill>
                  <a:srgbClr val="00FF00"/>
                </a:solidFill>
                <a:latin typeface="Comic Sans MS" panose="030F0702030302020204" pitchFamily="66" charset="0"/>
              </a:rPr>
              <a:t>Jackson</a:t>
            </a:r>
            <a:r>
              <a:rPr lang="sk-SK" sz="3200" b="1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sk-SK" sz="3200" b="1" dirty="0">
                <a:solidFill>
                  <a:srgbClr val="00FF00"/>
                </a:solidFill>
                <a:latin typeface="Comic Sans MS" panose="030F0702030302020204" pitchFamily="66" charset="0"/>
              </a:rPr>
              <a:t>	</a:t>
            </a:r>
            <a:r>
              <a:rPr lang="sk-SK" sz="3200" b="1" dirty="0" smtClean="0">
                <a:solidFill>
                  <a:srgbClr val="00FF00"/>
                </a:solidFill>
                <a:latin typeface="Comic Sans MS" panose="030F0702030302020204" pitchFamily="66" charset="0"/>
              </a:rPr>
              <a:t>	 Boj o labyrint</a:t>
            </a:r>
            <a:endParaRPr lang="sk-SK" sz="3200" b="1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103031" y="5549044"/>
            <a:ext cx="505298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3200" b="1" dirty="0" smtClean="0">
                <a:latin typeface="Comic Sans MS" panose="030F0702030302020204" pitchFamily="66" charset="0"/>
              </a:rPr>
              <a:t>5. časť: </a:t>
            </a:r>
            <a:r>
              <a:rPr lang="sk-SK" sz="32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Percy</a:t>
            </a:r>
            <a:r>
              <a:rPr lang="sk-SK" sz="32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  <a:r>
              <a:rPr lang="sk-SK" sz="3200" b="1" dirty="0" err="1" smtClean="0">
                <a:solidFill>
                  <a:srgbClr val="FFFF66"/>
                </a:solidFill>
                <a:latin typeface="Comic Sans MS" panose="030F0702030302020204" pitchFamily="66" charset="0"/>
              </a:rPr>
              <a:t>Jackson</a:t>
            </a:r>
            <a:r>
              <a:rPr lang="sk-SK" sz="32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sk-SK" sz="3200" b="1" dirty="0">
                <a:solidFill>
                  <a:srgbClr val="FFFF66"/>
                </a:solidFill>
                <a:latin typeface="Comic Sans MS" panose="030F0702030302020204" pitchFamily="66" charset="0"/>
              </a:rPr>
              <a:t>	</a:t>
            </a:r>
            <a:r>
              <a:rPr lang="sk-SK" sz="3200" b="1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	 Vojna bohov</a:t>
            </a:r>
            <a:endParaRPr lang="sk-SK" sz="3200" b="1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2" descr="Percy Jackson: Zlodej blesku (2010) — The Movie Database (TMD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987" y="1154206"/>
            <a:ext cx="2130945" cy="319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Kniha: Percy Jackson 2: More oblúd (Rick Riordan) | Martin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257" y="141667"/>
            <a:ext cx="2267103" cy="338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niha: Percy Jackson 3: Kliatba Titanov (Rick Riordan) | Martin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018" y="1868256"/>
            <a:ext cx="2509628" cy="3680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Kniha: Percy Jackson 5: Vojna bohov (Rick Riordan) | Martin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1960" y="3036446"/>
            <a:ext cx="2469649" cy="363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niha: Percy Jackson 4: Boj o labyrint (Rick Riordan) | Martinu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62" y="3193784"/>
            <a:ext cx="2391718" cy="348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19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0761" y="165210"/>
            <a:ext cx="11513712" cy="1325563"/>
          </a:xfrm>
        </p:spPr>
        <p:txBody>
          <a:bodyPr>
            <a:noAutofit/>
          </a:bodyPr>
          <a:lstStyle/>
          <a:p>
            <a:pPr algn="ctr"/>
            <a:r>
              <a:rPr lang="sk-SK" b="1" dirty="0" smtClean="0">
                <a:latin typeface="Comic Sans MS" panose="030F0702030302020204" pitchFamily="66" charset="0"/>
                <a:cs typeface="Andalus" pitchFamily="2" charset="-78"/>
              </a:rPr>
              <a:t>1. časť: </a:t>
            </a:r>
            <a:r>
              <a:rPr lang="sk-SK" b="1" dirty="0" err="1" smtClean="0">
                <a:solidFill>
                  <a:srgbClr val="0000FF"/>
                </a:solidFill>
                <a:latin typeface="Comic Sans MS" panose="030F0702030302020204" pitchFamily="66" charset="0"/>
                <a:cs typeface="Andalus" pitchFamily="2" charset="-78"/>
              </a:rPr>
              <a:t>Percy</a:t>
            </a:r>
            <a:r>
              <a:rPr lang="sk-SK" b="1" dirty="0" smtClean="0">
                <a:solidFill>
                  <a:srgbClr val="0000FF"/>
                </a:solidFill>
                <a:latin typeface="Comic Sans MS" panose="030F0702030302020204" pitchFamily="66" charset="0"/>
                <a:cs typeface="Andalus" pitchFamily="2" charset="-78"/>
              </a:rPr>
              <a:t> </a:t>
            </a:r>
            <a:r>
              <a:rPr lang="sk-SK" b="1" dirty="0" err="1" smtClean="0">
                <a:solidFill>
                  <a:srgbClr val="0000FF"/>
                </a:solidFill>
                <a:latin typeface="Comic Sans MS" panose="030F0702030302020204" pitchFamily="66" charset="0"/>
                <a:cs typeface="Andalus" pitchFamily="2" charset="-78"/>
              </a:rPr>
              <a:t>Jackson</a:t>
            </a:r>
            <a:r>
              <a:rPr lang="sk-SK" b="1" dirty="0" smtClean="0">
                <a:solidFill>
                  <a:srgbClr val="0000FF"/>
                </a:solidFill>
                <a:latin typeface="Comic Sans MS" panose="030F0702030302020204" pitchFamily="66" charset="0"/>
                <a:cs typeface="Andalus" pitchFamily="2" charset="-78"/>
              </a:rPr>
              <a:t> - Zlodej blesku</a:t>
            </a:r>
            <a:endParaRPr lang="sk-SK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1668" y="1378040"/>
            <a:ext cx="8654602" cy="537049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sk-SK" altLang="sk-SK" sz="2200" b="1" dirty="0" smtClean="0">
                <a:latin typeface="Comic Sans MS" panose="030F0702030302020204" pitchFamily="66" charset="0"/>
                <a:cs typeface="Andalus" panose="02020603050405020304" pitchFamily="18" charset="-78"/>
              </a:rPr>
              <a:t>Vo svojom prvom románe pre mladých čitateľov </a:t>
            </a:r>
            <a:r>
              <a:rPr lang="sk-SK" altLang="sk-SK" sz="2200" b="1" dirty="0" err="1" smtClean="0">
                <a:latin typeface="Comic Sans MS" panose="030F0702030302020204" pitchFamily="66" charset="0"/>
                <a:cs typeface="Andalus" panose="02020603050405020304" pitchFamily="18" charset="-78"/>
              </a:rPr>
              <a:t>Riordan</a:t>
            </a:r>
            <a:r>
              <a:rPr lang="sk-SK" altLang="sk-SK" sz="2200" b="1" dirty="0" smtClean="0">
                <a:latin typeface="Comic Sans MS" panose="030F0702030302020204" pitchFamily="66" charset="0"/>
                <a:cs typeface="Andalus" panose="02020603050405020304" pitchFamily="18" charset="-78"/>
              </a:rPr>
              <a:t> prepojil grécku mytológiu so strasťami súčasného detstva. Hlavnú postavu, 12-ročného </a:t>
            </a:r>
            <a:r>
              <a:rPr lang="sk-SK" altLang="sk-SK" sz="2200" b="1" dirty="0" err="1" smtClean="0">
                <a:latin typeface="Comic Sans MS" panose="030F0702030302020204" pitchFamily="66" charset="0"/>
                <a:cs typeface="Andalus" panose="02020603050405020304" pitchFamily="18" charset="-78"/>
              </a:rPr>
              <a:t>Percyho</a:t>
            </a:r>
            <a:r>
              <a:rPr lang="sk-SK" altLang="sk-SK" sz="2200" b="1" dirty="0" smtClean="0">
                <a:latin typeface="Comic Sans MS" panose="030F0702030302020204" pitchFamily="66" charset="0"/>
                <a:cs typeface="Andalus" panose="02020603050405020304" pitchFamily="18" charset="-78"/>
              </a:rPr>
              <a:t> </a:t>
            </a:r>
            <a:r>
              <a:rPr lang="sk-SK" altLang="sk-SK" sz="2200" b="1" dirty="0" err="1" smtClean="0">
                <a:latin typeface="Comic Sans MS" panose="030F0702030302020204" pitchFamily="66" charset="0"/>
                <a:cs typeface="Andalus" panose="02020603050405020304" pitchFamily="18" charset="-78"/>
              </a:rPr>
              <a:t>Jacksona</a:t>
            </a:r>
            <a:r>
              <a:rPr lang="sk-SK" altLang="sk-SK" sz="2200" b="1" dirty="0" smtClean="0">
                <a:latin typeface="Comic Sans MS" panose="030F0702030302020204" pitchFamily="66" charset="0"/>
                <a:cs typeface="Andalus" panose="02020603050405020304" pitchFamily="18" charset="-78"/>
              </a:rPr>
              <a:t>, syn boha </a:t>
            </a:r>
            <a:r>
              <a:rPr lang="sk-SK" altLang="sk-SK" sz="2200" b="1" dirty="0" err="1" smtClean="0">
                <a:latin typeface="Comic Sans MS" panose="030F0702030302020204" pitchFamily="66" charset="0"/>
                <a:cs typeface="Andalus" panose="02020603050405020304" pitchFamily="18" charset="-78"/>
              </a:rPr>
              <a:t>Poseidóna</a:t>
            </a:r>
            <a:r>
              <a:rPr lang="sk-SK" altLang="sk-SK" sz="2200" b="1" dirty="0" smtClean="0">
                <a:latin typeface="Comic Sans MS" panose="030F0702030302020204" pitchFamily="66" charset="0"/>
                <a:cs typeface="Andalus" panose="02020603050405020304" pitchFamily="18" charset="-78"/>
              </a:rPr>
              <a:t>, všetci podozrievajú z krádeže blesku, silnej zbrane mocného boha Dia. Musí dokázať svoju nevinu a nájsť ukradnutý blesk a s ním aj zlodeja.</a:t>
            </a:r>
            <a:r>
              <a:rPr lang="sk-SK" altLang="sk-SK" sz="2200" b="1" dirty="0" smtClean="0">
                <a:latin typeface="Comic Sans MS" panose="030F0702030302020204" pitchFamily="66" charset="0"/>
              </a:rPr>
              <a:t> </a:t>
            </a:r>
            <a:r>
              <a:rPr lang="sk-SK" altLang="sk-SK" sz="2200" b="1" dirty="0" smtClean="0">
                <a:latin typeface="Comic Sans MS" panose="030F0702030302020204" pitchFamily="66" charset="0"/>
                <a:cs typeface="Andalus" panose="02020603050405020304" pitchFamily="18" charset="-78"/>
              </a:rPr>
              <a:t>Musí sa vydať na cestu po Spojených štátoch, aby získal späť </a:t>
            </a:r>
            <a:r>
              <a:rPr lang="sk-SK" altLang="sk-SK" sz="2200" b="1" dirty="0" err="1" smtClean="0">
                <a:latin typeface="Comic Sans MS" panose="030F0702030302020204" pitchFamily="66" charset="0"/>
                <a:cs typeface="Andalus" panose="02020603050405020304" pitchFamily="18" charset="-78"/>
              </a:rPr>
              <a:t>Diov</a:t>
            </a:r>
            <a:r>
              <a:rPr lang="sk-SK" altLang="sk-SK" sz="2200" b="1" dirty="0" smtClean="0">
                <a:latin typeface="Comic Sans MS" panose="030F0702030302020204" pitchFamily="66" charset="0"/>
                <a:cs typeface="Andalus" panose="02020603050405020304" pitchFamily="18" charset="-78"/>
              </a:rPr>
              <a:t> mocný blesk, ktorého nedávna krádež môže spôsobiť vojnu medzi bohmi.</a:t>
            </a:r>
            <a:r>
              <a:rPr lang="sk-SK" altLang="sk-SK" sz="2200" b="1" dirty="0" smtClean="0">
                <a:latin typeface="Comic Sans MS" panose="030F0702030302020204" pitchFamily="66" charset="0"/>
              </a:rPr>
              <a:t> </a:t>
            </a:r>
            <a:r>
              <a:rPr lang="sk-SK" altLang="sk-SK" sz="2200" b="1" dirty="0" smtClean="0">
                <a:latin typeface="Comic Sans MS" panose="030F0702030302020204" pitchFamily="66" charset="0"/>
                <a:cs typeface="Andalus" panose="02020603050405020304" pitchFamily="18" charset="-78"/>
              </a:rPr>
              <a:t>Na ceste do podsvetia (ktoré sa nachádza v Los Angeles) sa k </a:t>
            </a:r>
            <a:r>
              <a:rPr lang="sk-SK" altLang="sk-SK" sz="2200" b="1" dirty="0" err="1" smtClean="0">
                <a:latin typeface="Comic Sans MS" panose="030F0702030302020204" pitchFamily="66" charset="0"/>
                <a:cs typeface="Andalus" panose="02020603050405020304" pitchFamily="18" charset="-78"/>
              </a:rPr>
              <a:t>Percymu</a:t>
            </a:r>
            <a:r>
              <a:rPr lang="sk-SK" altLang="sk-SK" sz="2200" b="1" dirty="0" smtClean="0">
                <a:latin typeface="Comic Sans MS" panose="030F0702030302020204" pitchFamily="66" charset="0"/>
                <a:cs typeface="Andalus" panose="02020603050405020304" pitchFamily="18" charset="-78"/>
              </a:rPr>
              <a:t> pridajú jeho kamaráti – priateľský satyr a zarytý ochranca životného pros-</a:t>
            </a:r>
            <a:r>
              <a:rPr lang="sk-SK" altLang="sk-SK" sz="2200" b="1" dirty="0" err="1" smtClean="0">
                <a:latin typeface="Comic Sans MS" panose="030F0702030302020204" pitchFamily="66" charset="0"/>
                <a:cs typeface="Andalus" panose="02020603050405020304" pitchFamily="18" charset="-78"/>
              </a:rPr>
              <a:t>tredia</a:t>
            </a:r>
            <a:r>
              <a:rPr lang="sk-SK" altLang="sk-SK" sz="2200" b="1" dirty="0" smtClean="0">
                <a:latin typeface="Comic Sans MS" panose="030F0702030302020204" pitchFamily="66" charset="0"/>
                <a:cs typeface="Andalus" panose="02020603050405020304" pitchFamily="18" charset="-78"/>
              </a:rPr>
              <a:t> </a:t>
            </a:r>
            <a:r>
              <a:rPr lang="sk-SK" altLang="sk-SK" sz="2200" b="1" dirty="0" err="1" smtClean="0">
                <a:latin typeface="Comic Sans MS" panose="030F0702030302020204" pitchFamily="66" charset="0"/>
                <a:cs typeface="Andalus" panose="02020603050405020304" pitchFamily="18" charset="-78"/>
              </a:rPr>
              <a:t>Grover</a:t>
            </a:r>
            <a:r>
              <a:rPr lang="sk-SK" altLang="sk-SK" sz="2200" b="1" dirty="0" smtClean="0">
                <a:latin typeface="Comic Sans MS" panose="030F0702030302020204" pitchFamily="66" charset="0"/>
                <a:cs typeface="Andalus" panose="02020603050405020304" pitchFamily="18" charset="-78"/>
              </a:rPr>
              <a:t> a dcéra bohyne Atény </a:t>
            </a:r>
            <a:r>
              <a:rPr lang="sk-SK" altLang="sk-SK" sz="2200" b="1" dirty="0" err="1" smtClean="0">
                <a:latin typeface="Comic Sans MS" panose="030F0702030302020204" pitchFamily="66" charset="0"/>
                <a:cs typeface="Andalus" panose="02020603050405020304" pitchFamily="18" charset="-78"/>
              </a:rPr>
              <a:t>Annabeth</a:t>
            </a:r>
            <a:r>
              <a:rPr lang="sk-SK" altLang="sk-SK" sz="2200" b="1" dirty="0" smtClean="0">
                <a:latin typeface="Comic Sans MS" panose="030F0702030302020204" pitchFamily="66" charset="0"/>
                <a:cs typeface="Andalus" panose="02020603050405020304" pitchFamily="18" charset="-78"/>
              </a:rPr>
              <a:t>. Čakajú ich </a:t>
            </a:r>
            <a:r>
              <a:rPr lang="sk-SK" altLang="sk-SK" sz="2200" b="1" dirty="0" err="1" smtClean="0">
                <a:latin typeface="Comic Sans MS" panose="030F0702030302020204" pitchFamily="66" charset="0"/>
                <a:cs typeface="Andalus" panose="02020603050405020304" pitchFamily="18" charset="-78"/>
              </a:rPr>
              <a:t>impozatné</a:t>
            </a:r>
            <a:r>
              <a:rPr lang="sk-SK" altLang="sk-SK" sz="2200" b="1" dirty="0" smtClean="0">
                <a:latin typeface="Comic Sans MS" panose="030F0702030302020204" pitchFamily="66" charset="0"/>
                <a:cs typeface="Andalus" panose="02020603050405020304" pitchFamily="18" charset="-78"/>
              </a:rPr>
              <a:t> bitky, hrozivé stretnutia s rozličnými bohmi a ich úspech takmer ohrozí zrada. Nakoniec však dobro zvíťazí a </a:t>
            </a:r>
            <a:r>
              <a:rPr lang="sk-SK" altLang="sk-SK" sz="2200" b="1" dirty="0" err="1" smtClean="0">
                <a:latin typeface="Comic Sans MS" panose="030F0702030302020204" pitchFamily="66" charset="0"/>
                <a:cs typeface="Andalus" panose="02020603050405020304" pitchFamily="18" charset="-78"/>
              </a:rPr>
              <a:t>Percy</a:t>
            </a:r>
            <a:r>
              <a:rPr lang="sk-SK" altLang="sk-SK" sz="2200" b="1" dirty="0" smtClean="0">
                <a:latin typeface="Comic Sans MS" panose="030F0702030302020204" pitchFamily="66" charset="0"/>
                <a:cs typeface="Andalus" panose="02020603050405020304" pitchFamily="18" charset="-78"/>
              </a:rPr>
              <a:t> sa naučí, aké dôležité je konať rozum-ne a zodpovedne.</a:t>
            </a:r>
          </a:p>
        </p:txBody>
      </p:sp>
      <p:pic>
        <p:nvPicPr>
          <p:cNvPr id="3074" name="Picture 2" descr="Percy Jackson: Zlodej blesku (2010) — The Movie Database (TMDb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9280" y="1700011"/>
            <a:ext cx="2955193" cy="443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2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0761" y="0"/>
            <a:ext cx="11513712" cy="1325563"/>
          </a:xfrm>
        </p:spPr>
        <p:txBody>
          <a:bodyPr>
            <a:noAutofit/>
          </a:bodyPr>
          <a:lstStyle/>
          <a:p>
            <a:pPr algn="ctr"/>
            <a:r>
              <a:rPr lang="sk-SK" b="1" dirty="0" smtClean="0">
                <a:latin typeface="Comic Sans MS" panose="030F0702030302020204" pitchFamily="66" charset="0"/>
                <a:cs typeface="Andalus" pitchFamily="2" charset="-78"/>
              </a:rPr>
              <a:t>2. časť: </a:t>
            </a:r>
            <a:r>
              <a:rPr lang="sk-SK" b="1" dirty="0" err="1" smtClean="0">
                <a:solidFill>
                  <a:srgbClr val="CC0000"/>
                </a:solidFill>
                <a:latin typeface="Comic Sans MS" panose="030F0702030302020204" pitchFamily="66" charset="0"/>
                <a:cs typeface="Andalus" pitchFamily="2" charset="-78"/>
              </a:rPr>
              <a:t>Percy</a:t>
            </a:r>
            <a:r>
              <a:rPr lang="sk-SK" b="1" dirty="0" smtClean="0">
                <a:solidFill>
                  <a:srgbClr val="CC0000"/>
                </a:solidFill>
                <a:latin typeface="Comic Sans MS" panose="030F0702030302020204" pitchFamily="66" charset="0"/>
                <a:cs typeface="Andalus" pitchFamily="2" charset="-78"/>
              </a:rPr>
              <a:t> </a:t>
            </a:r>
            <a:r>
              <a:rPr lang="sk-SK" b="1" dirty="0" err="1" smtClean="0">
                <a:solidFill>
                  <a:srgbClr val="CC0000"/>
                </a:solidFill>
                <a:latin typeface="Comic Sans MS" panose="030F0702030302020204" pitchFamily="66" charset="0"/>
                <a:cs typeface="Andalus" pitchFamily="2" charset="-78"/>
              </a:rPr>
              <a:t>Jackson</a:t>
            </a:r>
            <a:r>
              <a:rPr lang="sk-SK" b="1" dirty="0" smtClean="0">
                <a:solidFill>
                  <a:srgbClr val="CC0000"/>
                </a:solidFill>
                <a:latin typeface="Comic Sans MS" panose="030F0702030302020204" pitchFamily="66" charset="0"/>
                <a:cs typeface="Andalus" pitchFamily="2" charset="-78"/>
              </a:rPr>
              <a:t> – More oblúd</a:t>
            </a:r>
            <a:endParaRPr lang="sk-SK" b="1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57578" y="1325563"/>
            <a:ext cx="8654602" cy="537049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k-SK" altLang="sk-SK" sz="2100" b="1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Percy</a:t>
            </a:r>
            <a:r>
              <a:rPr lang="sk-SK" altLang="sk-SK" sz="21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sk-SK" altLang="sk-SK" sz="2100" b="1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Jackson</a:t>
            </a:r>
            <a:r>
              <a:rPr lang="sk-SK" altLang="sk-SK" sz="21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 si už zvykol na to, že nie je obyčajný chalan z New Yorku – ako syn boha mora </a:t>
            </a:r>
            <a:r>
              <a:rPr lang="sk-SK" altLang="sk-SK" sz="2100" b="1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Poseidóna</a:t>
            </a:r>
            <a:r>
              <a:rPr lang="sk-SK" altLang="sk-SK" sz="21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 patrí do dvoch svetov, ľudského aj mytologického, kde sa to hemží zákernými a krvilačnými obludami. A mnohé z príšer, ktoré donedávna poznal  len zo starých gréckych bájí, ho teraz chcú pripraviť o život... Po nečakane pokojnom školskom roku sa v posledný deň pred prázdninami na </a:t>
            </a:r>
            <a:r>
              <a:rPr lang="sk-SK" altLang="sk-SK" sz="2100" b="1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Percyho</a:t>
            </a:r>
            <a:r>
              <a:rPr lang="sk-SK" altLang="sk-SK" sz="21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 zosype celá lavína problémov – hodina telocviku sa zmení na vybíjanú s ľudožrútskymi obrami, kamarát </a:t>
            </a:r>
            <a:r>
              <a:rPr lang="sk-SK" altLang="sk-SK" sz="2100" b="1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Grover</a:t>
            </a:r>
            <a:r>
              <a:rPr lang="sk-SK" altLang="sk-SK" sz="21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 sa dostane do problémov a Táboru </a:t>
            </a:r>
            <a:r>
              <a:rPr lang="sk-SK" altLang="sk-SK" sz="2100" b="1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polokrvných</a:t>
            </a:r>
            <a:r>
              <a:rPr lang="sk-SK" altLang="sk-SK" sz="21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 hrozí zničenie. A tak sa </a:t>
            </a:r>
            <a:r>
              <a:rPr lang="sk-SK" altLang="sk-SK" sz="2100" b="1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Percy</a:t>
            </a:r>
            <a:r>
              <a:rPr lang="sk-SK" altLang="sk-SK" sz="21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 a jeho priatelia vydávajú na ďalšiu nebezpečnú výpravu...</a:t>
            </a:r>
            <a:endParaRPr lang="sk-SK" altLang="sk-SK" sz="2100" b="1" dirty="0" smtClean="0">
              <a:latin typeface="Comic Sans MS" panose="030F0702030302020204" pitchFamily="66" charset="0"/>
              <a:ea typeface="Times New Roman" panose="02020603050405020304" pitchFamily="18" charset="0"/>
              <a:cs typeface="Andalus" panose="02020603050405020304" pitchFamily="18" charset="-78"/>
            </a:endParaRPr>
          </a:p>
        </p:txBody>
      </p:sp>
      <p:pic>
        <p:nvPicPr>
          <p:cNvPr id="3076" name="Picture 4" descr="Kniha: Percy Jackson 2: More oblúd (Rick Riordan) | Martin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418" y="1828800"/>
            <a:ext cx="2768055" cy="412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97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0761" y="1"/>
            <a:ext cx="11513712" cy="1080864"/>
          </a:xfrm>
        </p:spPr>
        <p:txBody>
          <a:bodyPr>
            <a:noAutofit/>
          </a:bodyPr>
          <a:lstStyle/>
          <a:p>
            <a:pPr algn="ctr"/>
            <a:r>
              <a:rPr lang="sk-SK" b="1" dirty="0">
                <a:latin typeface="Comic Sans MS" panose="030F0702030302020204" pitchFamily="66" charset="0"/>
                <a:cs typeface="Andalus" pitchFamily="2" charset="-78"/>
              </a:rPr>
              <a:t>3</a:t>
            </a:r>
            <a:r>
              <a:rPr lang="sk-SK" b="1" dirty="0" smtClean="0">
                <a:latin typeface="Comic Sans MS" panose="030F0702030302020204" pitchFamily="66" charset="0"/>
                <a:cs typeface="Andalus" pitchFamily="2" charset="-78"/>
              </a:rPr>
              <a:t>. časť: </a:t>
            </a:r>
            <a:r>
              <a:rPr lang="sk-SK" b="1" dirty="0" err="1" smtClean="0">
                <a:solidFill>
                  <a:srgbClr val="660066"/>
                </a:solidFill>
                <a:latin typeface="Comic Sans MS" panose="030F0702030302020204" pitchFamily="66" charset="0"/>
                <a:cs typeface="Andalus" pitchFamily="2" charset="-78"/>
              </a:rPr>
              <a:t>Percy</a:t>
            </a:r>
            <a:r>
              <a:rPr lang="sk-SK" b="1" dirty="0" smtClean="0">
                <a:solidFill>
                  <a:srgbClr val="660066"/>
                </a:solidFill>
                <a:latin typeface="Comic Sans MS" panose="030F0702030302020204" pitchFamily="66" charset="0"/>
                <a:cs typeface="Andalus" pitchFamily="2" charset="-78"/>
              </a:rPr>
              <a:t> </a:t>
            </a:r>
            <a:r>
              <a:rPr lang="sk-SK" b="1" dirty="0" err="1" smtClean="0">
                <a:solidFill>
                  <a:srgbClr val="660066"/>
                </a:solidFill>
                <a:latin typeface="Comic Sans MS" panose="030F0702030302020204" pitchFamily="66" charset="0"/>
                <a:cs typeface="Andalus" pitchFamily="2" charset="-78"/>
              </a:rPr>
              <a:t>Jackson</a:t>
            </a:r>
            <a:r>
              <a:rPr lang="sk-SK" b="1" dirty="0" smtClean="0">
                <a:solidFill>
                  <a:srgbClr val="660066"/>
                </a:solidFill>
                <a:latin typeface="Comic Sans MS" panose="030F0702030302020204" pitchFamily="66" charset="0"/>
                <a:cs typeface="Andalus" pitchFamily="2" charset="-78"/>
              </a:rPr>
              <a:t> – Kliatba Titanov</a:t>
            </a:r>
            <a:endParaRPr lang="sk-SK" b="1" dirty="0">
              <a:solidFill>
                <a:srgbClr val="66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80305" y="939197"/>
            <a:ext cx="8654602" cy="537049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k-SK" altLang="sk-SK" sz="21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ndalus" panose="02020603050405020304" pitchFamily="18" charset="-78"/>
              </a:rPr>
              <a:t>V </a:t>
            </a:r>
            <a:r>
              <a:rPr lang="sk-SK" altLang="sk-SK" sz="2100" b="1" i="1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ndalus" panose="02020603050405020304" pitchFamily="18" charset="-78"/>
              </a:rPr>
              <a:t>Kliatbe Titanov</a:t>
            </a:r>
            <a:r>
              <a:rPr lang="sk-SK" altLang="sk-SK" sz="21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ndalus" panose="02020603050405020304" pitchFamily="18" charset="-78"/>
              </a:rPr>
              <a:t>  je už štrnásťročný. Vek je pre neho stresujúcim momentom. Podľa proroctva po dovŕšení šestnástich rokov jeden z potomkov najsilnejšej trojky Olympu – Dia, </a:t>
            </a:r>
            <a:r>
              <a:rPr lang="sk-SK" altLang="sk-SK" sz="2100" b="1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ndalus" panose="02020603050405020304" pitchFamily="18" charset="-78"/>
              </a:rPr>
              <a:t>Poseidóna</a:t>
            </a:r>
            <a:r>
              <a:rPr lang="sk-SK" altLang="sk-SK" sz="21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ndalus" panose="02020603050405020304" pitchFamily="18" charset="-78"/>
              </a:rPr>
              <a:t> a Háda spraví rozhodnutie, ktoré bohov naveky zničí. Preto sa trojica dohodla, že už nebude mať ďalšie deti. Lenže stalo sa a </a:t>
            </a:r>
            <a:r>
              <a:rPr lang="sk-SK" altLang="sk-SK" sz="2100" b="1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ndalus" panose="02020603050405020304" pitchFamily="18" charset="-78"/>
              </a:rPr>
              <a:t>Percy</a:t>
            </a:r>
            <a:r>
              <a:rPr lang="sk-SK" altLang="sk-SK" sz="21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ndalus" panose="02020603050405020304" pitchFamily="18" charset="-78"/>
              </a:rPr>
              <a:t> i jeho kamarátka Tália sa blížia k nebezpečným narodeninám...Mladý hrdina sa navyše zmieta aj v súboji s vlastným svedomím. Urobil dosť pre záchranu svojej priateľky </a:t>
            </a:r>
            <a:r>
              <a:rPr lang="sk-SK" altLang="sk-SK" sz="2100" b="1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ndalus" panose="02020603050405020304" pitchFamily="18" charset="-78"/>
              </a:rPr>
              <a:t>Annabeth</a:t>
            </a:r>
            <a:r>
              <a:rPr lang="sk-SK" altLang="sk-SK" sz="21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ndalus" panose="02020603050405020304" pitchFamily="18" charset="-78"/>
              </a:rPr>
              <a:t> či bohyne Artemis a ďalších? Sklamal? </a:t>
            </a:r>
            <a:r>
              <a:rPr lang="sk-SK" altLang="sk-SK" sz="2100" b="1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ndalus" panose="02020603050405020304" pitchFamily="18" charset="-78"/>
              </a:rPr>
              <a:t>Percymu</a:t>
            </a:r>
            <a:r>
              <a:rPr lang="sk-SK" altLang="sk-SK" sz="21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ndalus" panose="02020603050405020304" pitchFamily="18" charset="-78"/>
              </a:rPr>
              <a:t> pomáha i satyr </a:t>
            </a:r>
            <a:r>
              <a:rPr lang="sk-SK" altLang="sk-SK" sz="2100" b="1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ndalus" panose="02020603050405020304" pitchFamily="18" charset="-78"/>
              </a:rPr>
              <a:t>Grover</a:t>
            </a:r>
            <a:r>
              <a:rPr lang="sk-SK" altLang="sk-SK" sz="21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ndalus" panose="02020603050405020304" pitchFamily="18" charset="-78"/>
              </a:rPr>
              <a:t>, nikto mu však nedokáže pomôcť, keď ho malý </a:t>
            </a:r>
            <a:r>
              <a:rPr lang="sk-SK" altLang="sk-SK" sz="2100" b="1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ndalus" panose="02020603050405020304" pitchFamily="18" charset="-78"/>
              </a:rPr>
              <a:t>Nico</a:t>
            </a:r>
            <a:r>
              <a:rPr lang="sk-SK" altLang="sk-SK" sz="21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ndalus" panose="02020603050405020304" pitchFamily="18" charset="-78"/>
              </a:rPr>
              <a:t> obviní, že neuchránil pred smrťou jeho sestru </a:t>
            </a:r>
            <a:r>
              <a:rPr lang="sk-SK" altLang="sk-SK" sz="2100" b="1" dirty="0" err="1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ndalus" panose="02020603050405020304" pitchFamily="18" charset="-78"/>
              </a:rPr>
              <a:t>Bianku</a:t>
            </a:r>
            <a:r>
              <a:rPr lang="sk-SK" altLang="sk-SK" sz="21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Andalus" panose="02020603050405020304" pitchFamily="18" charset="-78"/>
              </a:rPr>
              <a:t>.</a:t>
            </a:r>
            <a:endParaRPr lang="sk-SK" altLang="sk-SK" sz="2100" b="1" dirty="0" smtClean="0">
              <a:latin typeface="Comic Sans MS" panose="030F0702030302020204" pitchFamily="66" charset="0"/>
              <a:ea typeface="Calibri" panose="020F0502020204030204" pitchFamily="34" charset="0"/>
              <a:cs typeface="Andalus" panose="02020603050405020304" pitchFamily="18" charset="-78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sk-SK" altLang="sk-SK" sz="2100" b="1" dirty="0" smtClean="0">
              <a:latin typeface="Comic Sans MS" panose="030F0702030302020204" pitchFamily="66" charset="0"/>
              <a:ea typeface="Times New Roman" panose="02020603050405020304" pitchFamily="18" charset="0"/>
              <a:cs typeface="Andalus" panose="02020603050405020304" pitchFamily="18" charset="-78"/>
            </a:endParaRPr>
          </a:p>
        </p:txBody>
      </p:sp>
      <p:pic>
        <p:nvPicPr>
          <p:cNvPr id="7" name="Picture 4" descr="Kniha: Percy Jackson 3: Kliatba Titanov (Rick Riordan) | Martin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271" y="1813142"/>
            <a:ext cx="2845202" cy="417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48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0761" y="1"/>
            <a:ext cx="11513712" cy="1080864"/>
          </a:xfrm>
        </p:spPr>
        <p:txBody>
          <a:bodyPr>
            <a:noAutofit/>
          </a:bodyPr>
          <a:lstStyle/>
          <a:p>
            <a:pPr algn="ctr"/>
            <a:r>
              <a:rPr lang="sk-SK" b="1" dirty="0" smtClean="0">
                <a:latin typeface="Comic Sans MS" panose="030F0702030302020204" pitchFamily="66" charset="0"/>
                <a:cs typeface="Andalus" pitchFamily="2" charset="-78"/>
              </a:rPr>
              <a:t>4. časť: </a:t>
            </a:r>
            <a:r>
              <a:rPr lang="sk-SK" b="1" dirty="0" err="1" smtClean="0">
                <a:solidFill>
                  <a:srgbClr val="00FF00"/>
                </a:solidFill>
                <a:latin typeface="Comic Sans MS" panose="030F0702030302020204" pitchFamily="66" charset="0"/>
                <a:cs typeface="Andalus" pitchFamily="2" charset="-78"/>
              </a:rPr>
              <a:t>Percy</a:t>
            </a:r>
            <a:r>
              <a:rPr lang="sk-SK" b="1" dirty="0" smtClean="0">
                <a:solidFill>
                  <a:srgbClr val="00FF00"/>
                </a:solidFill>
                <a:latin typeface="Comic Sans MS" panose="030F0702030302020204" pitchFamily="66" charset="0"/>
                <a:cs typeface="Andalus" pitchFamily="2" charset="-78"/>
              </a:rPr>
              <a:t> </a:t>
            </a:r>
            <a:r>
              <a:rPr lang="sk-SK" b="1" dirty="0" err="1" smtClean="0">
                <a:solidFill>
                  <a:srgbClr val="00FF00"/>
                </a:solidFill>
                <a:latin typeface="Comic Sans MS" panose="030F0702030302020204" pitchFamily="66" charset="0"/>
                <a:cs typeface="Andalus" pitchFamily="2" charset="-78"/>
              </a:rPr>
              <a:t>Jackson</a:t>
            </a:r>
            <a:r>
              <a:rPr lang="sk-SK" b="1" dirty="0" smtClean="0">
                <a:solidFill>
                  <a:srgbClr val="00FF00"/>
                </a:solidFill>
                <a:latin typeface="Comic Sans MS" panose="030F0702030302020204" pitchFamily="66" charset="0"/>
                <a:cs typeface="Andalus" pitchFamily="2" charset="-78"/>
              </a:rPr>
              <a:t> – Boj o labyrint</a:t>
            </a:r>
            <a:endParaRPr lang="sk-SK" b="1" dirty="0">
              <a:solidFill>
                <a:srgbClr val="00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80305" y="939197"/>
            <a:ext cx="9040968" cy="5370490"/>
          </a:xfrm>
        </p:spPr>
        <p:txBody>
          <a:bodyPr>
            <a:noAutofit/>
          </a:bodyPr>
          <a:lstStyle/>
          <a:p>
            <a:pPr marL="0" indent="0" algn="just" eaLnBrk="0" hangingPunct="0">
              <a:lnSpc>
                <a:spcPct val="150000"/>
              </a:lnSpc>
              <a:buNone/>
            </a:pPr>
            <a:r>
              <a:rPr lang="sk-SK" altLang="sk-SK" sz="20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To posledné, o čo by </a:t>
            </a:r>
            <a:r>
              <a:rPr lang="sk-SK" altLang="sk-SK" sz="2000" b="1" dirty="0" err="1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Percy</a:t>
            </a:r>
            <a:r>
              <a:rPr lang="sk-SK" altLang="sk-SK" sz="20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 stál, je malér v škole, do ktorej ešte ani nenastúpil. Lenže na úvodnej exkurzii víta nováčikov čudesný tím roztlieskavačiek, ktoré </a:t>
            </a:r>
            <a:r>
              <a:rPr lang="sk-SK" altLang="sk-SK" sz="2000" b="1" dirty="0" err="1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polokrvným</a:t>
            </a:r>
            <a:r>
              <a:rPr lang="sk-SK" altLang="sk-SK" sz="20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 rozhodne nedrukujú! S blížiacimi sa </a:t>
            </a:r>
            <a:r>
              <a:rPr lang="sk-SK" altLang="sk-SK" sz="2000" b="1" dirty="0" err="1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Percyho</a:t>
            </a:r>
            <a:r>
              <a:rPr lang="sk-SK" altLang="sk-SK" sz="20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 15. narodeninami sa svet okolo neho stáva čoraz nebezpečnejším, a tak sa </a:t>
            </a:r>
            <a:r>
              <a:rPr lang="sk-SK" altLang="sk-SK" sz="2000" b="1" dirty="0" err="1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Percy</a:t>
            </a:r>
            <a:r>
              <a:rPr lang="sk-SK" altLang="sk-SK" sz="20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 a jeho priatelia vydávajú na štvrtú letnú výpravu, tentoraz do prastarého </a:t>
            </a:r>
            <a:r>
              <a:rPr lang="sk-SK" altLang="sk-SK" sz="2000" b="1" dirty="0" err="1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Daidalovho</a:t>
            </a:r>
            <a:r>
              <a:rPr lang="sk-SK" altLang="sk-SK" sz="20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 labyrintu. V dômyselnom podzemnom bludisku na nich čakajú krvilačné obludy aj starí nepriatelia, prekvapenia, hádanky, boje na život a na smrť. Schyľuje sa k neľútostnej vojne medzi olympskými bohmi a temnými silami vládcu Titanov...</a:t>
            </a:r>
          </a:p>
          <a:p>
            <a:pPr marL="0" indent="0" algn="just" eaLnBrk="0" hangingPunct="0">
              <a:lnSpc>
                <a:spcPct val="100000"/>
              </a:lnSpc>
              <a:buNone/>
            </a:pPr>
            <a:r>
              <a:rPr lang="sk-SK" altLang="sk-SK" sz="20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Dosiaľ je táto časť považovaná za jednu z najlepších a najnapínavejších zo série a stretla sa aj s pozitívnym ohlasom kritiky.</a:t>
            </a:r>
          </a:p>
        </p:txBody>
      </p:sp>
      <p:pic>
        <p:nvPicPr>
          <p:cNvPr id="6148" name="Picture 4" descr="Kniha: Percy Jackson 4: Boj o labyrint (Rick Riordan) | Martin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7505" y="1801119"/>
            <a:ext cx="2761492" cy="401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86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0761" y="1"/>
            <a:ext cx="11513712" cy="1080864"/>
          </a:xfrm>
        </p:spPr>
        <p:txBody>
          <a:bodyPr>
            <a:noAutofit/>
          </a:bodyPr>
          <a:lstStyle/>
          <a:p>
            <a:pPr algn="ctr"/>
            <a:r>
              <a:rPr lang="sk-SK" b="1" dirty="0">
                <a:latin typeface="Comic Sans MS" panose="030F0702030302020204" pitchFamily="66" charset="0"/>
                <a:cs typeface="Andalus" pitchFamily="2" charset="-78"/>
              </a:rPr>
              <a:t>5</a:t>
            </a:r>
            <a:r>
              <a:rPr lang="sk-SK" b="1" dirty="0" smtClean="0">
                <a:latin typeface="Comic Sans MS" panose="030F0702030302020204" pitchFamily="66" charset="0"/>
                <a:cs typeface="Andalus" pitchFamily="2" charset="-78"/>
              </a:rPr>
              <a:t>. časť: </a:t>
            </a:r>
            <a:r>
              <a:rPr lang="sk-SK" b="1" dirty="0" err="1" smtClean="0">
                <a:solidFill>
                  <a:srgbClr val="FFFF66"/>
                </a:solidFill>
                <a:latin typeface="Comic Sans MS" panose="030F0702030302020204" pitchFamily="66" charset="0"/>
                <a:cs typeface="Andalus" pitchFamily="2" charset="-78"/>
              </a:rPr>
              <a:t>Percy</a:t>
            </a:r>
            <a:r>
              <a:rPr lang="sk-SK" b="1" dirty="0" smtClean="0">
                <a:solidFill>
                  <a:srgbClr val="FFFF66"/>
                </a:solidFill>
                <a:latin typeface="Comic Sans MS" panose="030F0702030302020204" pitchFamily="66" charset="0"/>
                <a:cs typeface="Andalus" pitchFamily="2" charset="-78"/>
              </a:rPr>
              <a:t> </a:t>
            </a:r>
            <a:r>
              <a:rPr lang="sk-SK" b="1" dirty="0" err="1" smtClean="0">
                <a:solidFill>
                  <a:srgbClr val="FFFF66"/>
                </a:solidFill>
                <a:latin typeface="Comic Sans MS" panose="030F0702030302020204" pitchFamily="66" charset="0"/>
                <a:cs typeface="Andalus" pitchFamily="2" charset="-78"/>
              </a:rPr>
              <a:t>Jackson</a:t>
            </a:r>
            <a:r>
              <a:rPr lang="sk-SK" b="1" dirty="0" smtClean="0">
                <a:solidFill>
                  <a:srgbClr val="FFFF66"/>
                </a:solidFill>
                <a:latin typeface="Comic Sans MS" panose="030F0702030302020204" pitchFamily="66" charset="0"/>
                <a:cs typeface="Andalus" pitchFamily="2" charset="-78"/>
              </a:rPr>
              <a:t> – Vojna bohov</a:t>
            </a:r>
            <a:endParaRPr lang="sk-SK" b="1" dirty="0">
              <a:solidFill>
                <a:srgbClr val="FFFF6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4548" y="1080865"/>
            <a:ext cx="8358388" cy="537049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k-SK" altLang="sk-SK" sz="20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Príbeh </a:t>
            </a:r>
            <a:r>
              <a:rPr lang="sk-SK" altLang="sk-SK" sz="2000" b="1" dirty="0" err="1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Percyho</a:t>
            </a:r>
            <a:r>
              <a:rPr lang="sk-SK" altLang="sk-SK" sz="20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sk-SK" altLang="sk-SK" sz="2000" b="1" dirty="0" err="1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Jacksona</a:t>
            </a:r>
            <a:r>
              <a:rPr lang="sk-SK" altLang="sk-SK" sz="20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 vrcholí piatym, záverečným dielom série. </a:t>
            </a:r>
            <a:r>
              <a:rPr lang="sk-SK" altLang="sk-SK" sz="2000" b="1" dirty="0" err="1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Percy</a:t>
            </a:r>
            <a:r>
              <a:rPr lang="sk-SK" altLang="sk-SK" sz="20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 si v deň svojich16-tych narodenín vypočuje dávne temné proroctvo, ktoré mu všetci tak dlho tajili. Podľa neho sa v tento deň začnú diať zlé veci a on je ten, ktorý rozhodne o osude celého sveta. </a:t>
            </a:r>
            <a:r>
              <a:rPr lang="sk-SK" altLang="sk-SK" sz="2000" b="1" dirty="0" err="1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Percy</a:t>
            </a:r>
            <a:r>
              <a:rPr lang="sk-SK" altLang="sk-SK" sz="20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 spolu so svojimi štyridsiatimi priateľmi polobohmi sa postavia proti nevýslovnému zlu. </a:t>
            </a:r>
            <a:r>
              <a:rPr lang="sk-SK" altLang="sk-SK" sz="2000" b="1" dirty="0" err="1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Kronos</a:t>
            </a:r>
            <a:r>
              <a:rPr lang="sk-SK" altLang="sk-SK" sz="20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, Pán Titanov, začína svoj útok na mesto New York, kde stojí Olymp takmer nestrážený. Postavia sa aj proti obávanému obrovskému monštru </a:t>
            </a:r>
            <a:r>
              <a:rPr lang="sk-SK" altLang="sk-SK" sz="2000" b="1" dirty="0" err="1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Typhonovi</a:t>
            </a:r>
            <a:r>
              <a:rPr lang="sk-SK" altLang="sk-SK" sz="2000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. Konečne sa ukáže, kto stojí na strane dobra a kto sa pridal k vládcovi temnôt, kto vojnu neprežije a kto z nej vyjde ako hrdina. Zápas o zachovanie civilizácie sa začína!</a:t>
            </a:r>
          </a:p>
          <a:p>
            <a:pPr marL="0" indent="0" algn="just" eaLnBrk="0" hangingPunct="0">
              <a:lnSpc>
                <a:spcPct val="150000"/>
              </a:lnSpc>
              <a:buNone/>
            </a:pPr>
            <a:endParaRPr lang="sk-SK" altLang="sk-SK" sz="2000" b="1" dirty="0" smtClean="0">
              <a:latin typeface="Comic Sans MS" panose="030F0702030302020204" pitchFamily="66" charset="0"/>
              <a:ea typeface="Times New Roman" panose="02020603050405020304" pitchFamily="18" charset="0"/>
              <a:cs typeface="Andalus" panose="02020603050405020304" pitchFamily="18" charset="-78"/>
            </a:endParaRPr>
          </a:p>
        </p:txBody>
      </p:sp>
      <p:pic>
        <p:nvPicPr>
          <p:cNvPr id="7170" name="Picture 2" descr="Kniha: Percy Jackson 5: Vojna bohov (Rick Riordan) | Martin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422" y="1742398"/>
            <a:ext cx="2947876" cy="434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86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7882" y="334852"/>
            <a:ext cx="11513712" cy="1080864"/>
          </a:xfrm>
        </p:spPr>
        <p:txBody>
          <a:bodyPr>
            <a:noAutofit/>
          </a:bodyPr>
          <a:lstStyle/>
          <a:p>
            <a:pPr algn="ctr"/>
            <a:r>
              <a:rPr lang="sk-SK" b="1" dirty="0" smtClean="0">
                <a:solidFill>
                  <a:srgbClr val="CC0000"/>
                </a:solidFill>
                <a:latin typeface="Comic Sans MS" panose="030F0702030302020204" pitchFamily="66" charset="0"/>
                <a:cs typeface="Andalus" pitchFamily="2" charset="-78"/>
              </a:rPr>
              <a:t>Práca s textom</a:t>
            </a:r>
            <a:endParaRPr lang="sk-SK" b="1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08338" y="1700011"/>
            <a:ext cx="10200067" cy="484149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sk-SK" dirty="0" smtClean="0">
                <a:latin typeface="Comic Sans MS" panose="030F0702030302020204" pitchFamily="66" charset="0"/>
              </a:rPr>
              <a:t>Prečo </a:t>
            </a:r>
            <a:r>
              <a:rPr lang="sk-SK" dirty="0">
                <a:latin typeface="Comic Sans MS" panose="030F0702030302020204" pitchFamily="66" charset="0"/>
              </a:rPr>
              <a:t>má úryvok taký názov</a:t>
            </a:r>
            <a:r>
              <a:rPr lang="sk-SK" dirty="0" smtClean="0">
                <a:latin typeface="Comic Sans MS" panose="030F0702030302020204" pitchFamily="66" charset="0"/>
              </a:rPr>
              <a:t>?</a:t>
            </a:r>
            <a:endParaRPr lang="sk-SK" dirty="0">
              <a:latin typeface="Comic Sans MS" panose="030F0702030302020204" pitchFamily="66" charset="0"/>
            </a:endParaRPr>
          </a:p>
          <a:p>
            <a:pPr lvl="0" algn="just">
              <a:lnSpc>
                <a:spcPct val="150000"/>
              </a:lnSpc>
            </a:pPr>
            <a:r>
              <a:rPr lang="sk-SK" dirty="0">
                <a:latin typeface="Comic Sans MS" panose="030F0702030302020204" pitchFamily="66" charset="0"/>
              </a:rPr>
              <a:t>Ako vyzeral majstrovský </a:t>
            </a:r>
            <a:r>
              <a:rPr lang="sk-SK" dirty="0" smtClean="0">
                <a:latin typeface="Comic Sans MS" panose="030F0702030302020204" pitchFamily="66" charset="0"/>
              </a:rPr>
              <a:t>blesk?</a:t>
            </a:r>
            <a:endParaRPr lang="sk-SK" dirty="0">
              <a:latin typeface="Comic Sans MS" panose="030F0702030302020204" pitchFamily="66" charset="0"/>
            </a:endParaRPr>
          </a:p>
          <a:p>
            <a:pPr lvl="0" algn="just">
              <a:lnSpc>
                <a:spcPct val="150000"/>
              </a:lnSpc>
            </a:pPr>
            <a:r>
              <a:rPr lang="sk-SK" dirty="0">
                <a:latin typeface="Comic Sans MS" panose="030F0702030302020204" pitchFamily="66" charset="0"/>
              </a:rPr>
              <a:t>K čomu slúžil  tento blesk a akú má </a:t>
            </a:r>
            <a:r>
              <a:rPr lang="sk-SK" dirty="0" smtClean="0">
                <a:latin typeface="Comic Sans MS" panose="030F0702030302020204" pitchFamily="66" charset="0"/>
              </a:rPr>
              <a:t>silu?</a:t>
            </a:r>
          </a:p>
          <a:p>
            <a:pPr lvl="0" algn="just">
              <a:lnSpc>
                <a:spcPct val="150000"/>
              </a:lnSpc>
            </a:pPr>
            <a:r>
              <a:rPr lang="sk-SK" dirty="0" smtClean="0">
                <a:latin typeface="Comic Sans MS" panose="030F0702030302020204" pitchFamily="66" charset="0"/>
              </a:rPr>
              <a:t>Napíšte dôvod vypuknutia vojny  podľa úryvku.</a:t>
            </a:r>
          </a:p>
          <a:p>
            <a:pPr lvl="0" algn="just">
              <a:lnSpc>
                <a:spcPct val="150000"/>
              </a:lnSpc>
            </a:pPr>
            <a:r>
              <a:rPr lang="sk-SK" dirty="0" smtClean="0">
                <a:latin typeface="Comic Sans MS" panose="030F0702030302020204" pitchFamily="66" charset="0"/>
              </a:rPr>
              <a:t>Ako sa volá hlavná postava? Aké má vlastnosti?</a:t>
            </a:r>
          </a:p>
          <a:p>
            <a:pPr lvl="0" algn="just">
              <a:lnSpc>
                <a:spcPct val="150000"/>
              </a:lnSpc>
            </a:pPr>
            <a:r>
              <a:rPr lang="sk-SK" dirty="0" smtClean="0">
                <a:latin typeface="Comic Sans MS" panose="030F0702030302020204" pitchFamily="66" charset="0"/>
              </a:rPr>
              <a:t>Z textu vypíš postavy a rozdeľ ich na kladné a záporné.</a:t>
            </a:r>
          </a:p>
        </p:txBody>
      </p:sp>
    </p:spTree>
    <p:extLst>
      <p:ext uri="{BB962C8B-B14F-4D97-AF65-F5344CB8AC3E}">
        <p14:creationId xmlns:p14="http://schemas.microsoft.com/office/powerpoint/2010/main" val="84209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0761" y="115911"/>
            <a:ext cx="11513712" cy="1080864"/>
          </a:xfrm>
        </p:spPr>
        <p:txBody>
          <a:bodyPr>
            <a:noAutofit/>
          </a:bodyPr>
          <a:lstStyle/>
          <a:p>
            <a:pPr algn="ctr"/>
            <a:r>
              <a:rPr lang="sk-SK" b="1" dirty="0" smtClean="0">
                <a:solidFill>
                  <a:srgbClr val="CC0000"/>
                </a:solidFill>
                <a:latin typeface="Comic Sans MS" panose="030F0702030302020204" pitchFamily="66" charset="0"/>
                <a:cs typeface="Andalus" pitchFamily="2" charset="-78"/>
              </a:rPr>
              <a:t>Odpovedz ÁNO - NIE</a:t>
            </a:r>
            <a:endParaRPr lang="sk-SK" b="1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3335" y="1196775"/>
            <a:ext cx="11590986" cy="4841496"/>
          </a:xfrm>
        </p:spPr>
        <p:txBody>
          <a:bodyPr>
            <a:no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sk-SK" sz="2000" dirty="0">
                <a:latin typeface="Comic Sans MS" panose="030F0702030302020204" pitchFamily="66" charset="0"/>
              </a:rPr>
              <a:t>Prekvapené pohľady si vymenili </a:t>
            </a:r>
            <a:r>
              <a:rPr lang="sk-SK" sz="2000" dirty="0" err="1">
                <a:latin typeface="Comic Sans MS" panose="030F0702030302020204" pitchFamily="66" charset="0"/>
              </a:rPr>
              <a:t>Cheiron</a:t>
            </a:r>
            <a:r>
              <a:rPr lang="sk-SK" sz="2000" dirty="0">
                <a:latin typeface="Comic Sans MS" panose="030F0702030302020204" pitchFamily="66" charset="0"/>
              </a:rPr>
              <a:t> a </a:t>
            </a:r>
            <a:r>
              <a:rPr lang="sk-SK" sz="2000" dirty="0" err="1" smtClean="0">
                <a:latin typeface="Comic Sans MS" panose="030F0702030302020204" pitchFamily="66" charset="0"/>
              </a:rPr>
              <a:t>Percy</a:t>
            </a:r>
            <a:r>
              <a:rPr lang="sk-SK" sz="2000" dirty="0" smtClean="0">
                <a:latin typeface="Comic Sans MS" panose="030F0702030302020204" pitchFamily="66" charset="0"/>
              </a:rPr>
              <a:t>.</a:t>
            </a:r>
            <a:endParaRPr lang="sk-SK" sz="2000" dirty="0">
              <a:latin typeface="Comic Sans MS" panose="030F0702030302020204" pitchFamily="66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sk-SK" sz="2000" dirty="0">
                <a:latin typeface="Comic Sans MS" panose="030F0702030302020204" pitchFamily="66" charset="0"/>
              </a:rPr>
              <a:t>Najvyšší boh v gréckej mytológii je </a:t>
            </a:r>
            <a:r>
              <a:rPr lang="sk-SK" sz="2000" dirty="0" smtClean="0">
                <a:latin typeface="Comic Sans MS" panose="030F0702030302020204" pitchFamily="66" charset="0"/>
              </a:rPr>
              <a:t>Zeus.</a:t>
            </a:r>
            <a:endParaRPr lang="sk-SK" sz="2000" dirty="0">
              <a:latin typeface="Comic Sans MS" panose="030F0702030302020204" pitchFamily="66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sk-SK" sz="2000" dirty="0">
                <a:latin typeface="Comic Sans MS" panose="030F0702030302020204" pitchFamily="66" charset="0"/>
              </a:rPr>
              <a:t>Silnou zbraňou boha Dia je Veľký </a:t>
            </a:r>
            <a:r>
              <a:rPr lang="sk-SK" sz="2000" dirty="0" smtClean="0">
                <a:latin typeface="Comic Sans MS" panose="030F0702030302020204" pitchFamily="66" charset="0"/>
              </a:rPr>
              <a:t>blesk.</a:t>
            </a:r>
            <a:endParaRPr lang="sk-SK" sz="2000" dirty="0">
              <a:latin typeface="Comic Sans MS" panose="030F0702030302020204" pitchFamily="66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sk-SK" sz="2000" dirty="0">
                <a:latin typeface="Comic Sans MS" panose="030F0702030302020204" pitchFamily="66" charset="0"/>
              </a:rPr>
              <a:t>Manžel pani </a:t>
            </a:r>
            <a:r>
              <a:rPr lang="sk-SK" sz="2000" dirty="0" err="1">
                <a:latin typeface="Comic Sans MS" panose="030F0702030302020204" pitchFamily="66" charset="0"/>
              </a:rPr>
              <a:t>Jacsonovej</a:t>
            </a:r>
            <a:r>
              <a:rPr lang="sk-SK" sz="2000" dirty="0">
                <a:latin typeface="Comic Sans MS" panose="030F0702030302020204" pitchFamily="66" charset="0"/>
              </a:rPr>
              <a:t> sa volá </a:t>
            </a:r>
            <a:r>
              <a:rPr lang="sk-SK" sz="2000" dirty="0" err="1">
                <a:latin typeface="Comic Sans MS" panose="030F0702030302020204" pitchFamily="66" charset="0"/>
              </a:rPr>
              <a:t>Michel</a:t>
            </a:r>
            <a:r>
              <a:rPr lang="sk-SK" sz="2000" dirty="0">
                <a:latin typeface="Comic Sans MS" panose="030F0702030302020204" pitchFamily="66" charset="0"/>
              </a:rPr>
              <a:t> </a:t>
            </a:r>
            <a:r>
              <a:rPr lang="sk-SK" sz="2000" dirty="0" err="1" smtClean="0">
                <a:latin typeface="Comic Sans MS" panose="030F0702030302020204" pitchFamily="66" charset="0"/>
              </a:rPr>
              <a:t>Uglianov</a:t>
            </a:r>
            <a:r>
              <a:rPr lang="sk-SK" sz="2000" dirty="0" smtClean="0">
                <a:latin typeface="Comic Sans MS" panose="030F0702030302020204" pitchFamily="66" charset="0"/>
              </a:rPr>
              <a:t>.</a:t>
            </a:r>
            <a:endParaRPr lang="sk-SK" sz="2000" dirty="0">
              <a:latin typeface="Comic Sans MS" panose="030F0702030302020204" pitchFamily="66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sk-SK" sz="2000" dirty="0" err="1">
                <a:latin typeface="Comic Sans MS" panose="030F0702030302020204" pitchFamily="66" charset="0"/>
              </a:rPr>
              <a:t>Grover</a:t>
            </a:r>
            <a:r>
              <a:rPr lang="sk-SK" sz="2000" dirty="0">
                <a:latin typeface="Comic Sans MS" panose="030F0702030302020204" pitchFamily="66" charset="0"/>
              </a:rPr>
              <a:t> mal </a:t>
            </a:r>
            <a:r>
              <a:rPr lang="sk-SK" sz="2000" dirty="0" smtClean="0">
                <a:latin typeface="Comic Sans MS" panose="030F0702030302020204" pitchFamily="66" charset="0"/>
              </a:rPr>
              <a:t>kopytá.</a:t>
            </a:r>
            <a:endParaRPr lang="sk-SK" sz="2000" dirty="0">
              <a:latin typeface="Comic Sans MS" panose="030F0702030302020204" pitchFamily="66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sk-SK" sz="2000" dirty="0">
                <a:latin typeface="Comic Sans MS" panose="030F0702030302020204" pitchFamily="66" charset="0"/>
              </a:rPr>
              <a:t>Orákulum je </a:t>
            </a:r>
            <a:r>
              <a:rPr lang="sk-SK" sz="2000" dirty="0" smtClean="0">
                <a:latin typeface="Comic Sans MS" panose="030F0702030302020204" pitchFamily="66" charset="0"/>
              </a:rPr>
              <a:t>veštiareň.</a:t>
            </a:r>
            <a:endParaRPr lang="sk-SK" sz="2000" dirty="0">
              <a:latin typeface="Comic Sans MS" panose="030F0702030302020204" pitchFamily="66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sk-SK" sz="2000" dirty="0">
                <a:latin typeface="Comic Sans MS" panose="030F0702030302020204" pitchFamily="66" charset="0"/>
              </a:rPr>
              <a:t>Z krádeže božskej zbrane bol podozrivý </a:t>
            </a:r>
            <a:r>
              <a:rPr lang="sk-SK" sz="2000" dirty="0" err="1" smtClean="0">
                <a:latin typeface="Comic Sans MS" panose="030F0702030302020204" pitchFamily="66" charset="0"/>
              </a:rPr>
              <a:t>Poseidon</a:t>
            </a:r>
            <a:r>
              <a:rPr lang="sk-SK" sz="2000" dirty="0" smtClean="0">
                <a:latin typeface="Comic Sans MS" panose="030F0702030302020204" pitchFamily="66" charset="0"/>
              </a:rPr>
              <a:t>.</a:t>
            </a:r>
            <a:endParaRPr lang="sk-SK" sz="2000" dirty="0">
              <a:latin typeface="Comic Sans MS" panose="030F0702030302020204" pitchFamily="66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sk-SK" sz="2000" dirty="0">
                <a:latin typeface="Comic Sans MS" panose="030F0702030302020204" pitchFamily="66" charset="0"/>
              </a:rPr>
              <a:t>Keď začalo pršať, futbalisti prestali hrať </a:t>
            </a:r>
            <a:r>
              <a:rPr lang="sk-SK" sz="2000" dirty="0" smtClean="0">
                <a:latin typeface="Comic Sans MS" panose="030F0702030302020204" pitchFamily="66" charset="0"/>
              </a:rPr>
              <a:t>futbal.</a:t>
            </a:r>
            <a:endParaRPr lang="sk-SK" sz="2000" dirty="0">
              <a:latin typeface="Comic Sans MS" panose="030F0702030302020204" pitchFamily="66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sk-SK" sz="2000" dirty="0" smtClean="0">
                <a:latin typeface="Comic Sans MS" panose="030F0702030302020204" pitchFamily="66" charset="0"/>
              </a:rPr>
              <a:t>Vo </a:t>
            </a:r>
            <a:r>
              <a:rPr lang="sk-SK" sz="2000" dirty="0" err="1">
                <a:latin typeface="Comic Sans MS" panose="030F0702030302020204" pitchFamily="66" charset="0"/>
              </a:rPr>
              <a:t>fantasy</a:t>
            </a:r>
            <a:r>
              <a:rPr lang="sk-SK" sz="2000" dirty="0">
                <a:latin typeface="Comic Sans MS" panose="030F0702030302020204" pitchFamily="66" charset="0"/>
              </a:rPr>
              <a:t> literatúre téma a dej sú čiastočne reálne a prostredie a hlavné postavy sú výlučne fikciou </a:t>
            </a:r>
            <a:r>
              <a:rPr lang="sk-SK" sz="2000" dirty="0" smtClean="0">
                <a:latin typeface="Comic Sans MS" panose="030F0702030302020204" pitchFamily="66" charset="0"/>
              </a:rPr>
              <a:t>autora.</a:t>
            </a:r>
            <a:endParaRPr lang="sk-SK" sz="2000" dirty="0">
              <a:latin typeface="Comic Sans MS" panose="030F0702030302020204" pitchFamily="66" charset="0"/>
            </a:endParaRPr>
          </a:p>
        </p:txBody>
      </p:sp>
      <p:sp>
        <p:nvSpPr>
          <p:cNvPr id="5" name="BlokTextu 4"/>
          <p:cNvSpPr txBox="1"/>
          <p:nvPr/>
        </p:nvSpPr>
        <p:spPr>
          <a:xfrm>
            <a:off x="6346685" y="1170057"/>
            <a:ext cx="1824538" cy="585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ÁNO – NIE</a:t>
            </a:r>
          </a:p>
        </p:txBody>
      </p:sp>
      <p:sp>
        <p:nvSpPr>
          <p:cNvPr id="6" name="BlokTextu 5"/>
          <p:cNvSpPr txBox="1"/>
          <p:nvPr/>
        </p:nvSpPr>
        <p:spPr>
          <a:xfrm>
            <a:off x="5344264" y="1692542"/>
            <a:ext cx="1824538" cy="585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ÁNO – NIE</a:t>
            </a:r>
          </a:p>
        </p:txBody>
      </p:sp>
      <p:sp>
        <p:nvSpPr>
          <p:cNvPr id="7" name="BlokTextu 6"/>
          <p:cNvSpPr txBox="1"/>
          <p:nvPr/>
        </p:nvSpPr>
        <p:spPr>
          <a:xfrm>
            <a:off x="5295348" y="2318019"/>
            <a:ext cx="1824538" cy="585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ÁNO – NIE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6207617" y="2929834"/>
            <a:ext cx="1824538" cy="585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ÁNO – NIE</a:t>
            </a:r>
          </a:p>
        </p:txBody>
      </p:sp>
      <p:sp>
        <p:nvSpPr>
          <p:cNvPr id="9" name="BlokTextu 8"/>
          <p:cNvSpPr txBox="1"/>
          <p:nvPr/>
        </p:nvSpPr>
        <p:spPr>
          <a:xfrm>
            <a:off x="2893000" y="3470707"/>
            <a:ext cx="1824538" cy="585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ÁNO – NIE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3427443" y="4082522"/>
            <a:ext cx="1824538" cy="585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ÁNO – NIE</a:t>
            </a:r>
          </a:p>
        </p:txBody>
      </p:sp>
      <p:sp>
        <p:nvSpPr>
          <p:cNvPr id="11" name="BlokTextu 10"/>
          <p:cNvSpPr txBox="1"/>
          <p:nvPr/>
        </p:nvSpPr>
        <p:spPr>
          <a:xfrm>
            <a:off x="6346685" y="4632508"/>
            <a:ext cx="1824538" cy="585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ÁNO – NIE</a:t>
            </a:r>
          </a:p>
        </p:txBody>
      </p:sp>
      <p:sp>
        <p:nvSpPr>
          <p:cNvPr id="12" name="BlokTextu 11"/>
          <p:cNvSpPr txBox="1"/>
          <p:nvPr/>
        </p:nvSpPr>
        <p:spPr>
          <a:xfrm>
            <a:off x="6346685" y="5244323"/>
            <a:ext cx="1824538" cy="585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ÁNO – NIE</a:t>
            </a:r>
          </a:p>
        </p:txBody>
      </p:sp>
      <p:sp>
        <p:nvSpPr>
          <p:cNvPr id="13" name="BlokTextu 12"/>
          <p:cNvSpPr txBox="1"/>
          <p:nvPr/>
        </p:nvSpPr>
        <p:spPr>
          <a:xfrm>
            <a:off x="2515174" y="6183370"/>
            <a:ext cx="1824538" cy="5850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ÁNO – NIE</a:t>
            </a:r>
          </a:p>
        </p:txBody>
      </p:sp>
      <p:sp>
        <p:nvSpPr>
          <p:cNvPr id="14" name="Ovál 13"/>
          <p:cNvSpPr/>
          <p:nvPr/>
        </p:nvSpPr>
        <p:spPr>
          <a:xfrm>
            <a:off x="7385612" y="1225735"/>
            <a:ext cx="785611" cy="55837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5" name="Ovál 14"/>
          <p:cNvSpPr/>
          <p:nvPr/>
        </p:nvSpPr>
        <p:spPr>
          <a:xfrm>
            <a:off x="5415145" y="1755154"/>
            <a:ext cx="785611" cy="55837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Ovál 15"/>
          <p:cNvSpPr/>
          <p:nvPr/>
        </p:nvSpPr>
        <p:spPr>
          <a:xfrm>
            <a:off x="6347563" y="2370495"/>
            <a:ext cx="785611" cy="55837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7" name="Ovál 16"/>
          <p:cNvSpPr/>
          <p:nvPr/>
        </p:nvSpPr>
        <p:spPr>
          <a:xfrm>
            <a:off x="7246544" y="3014920"/>
            <a:ext cx="785611" cy="55837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8" name="Ovál 17"/>
          <p:cNvSpPr/>
          <p:nvPr/>
        </p:nvSpPr>
        <p:spPr>
          <a:xfrm>
            <a:off x="2944485" y="3530295"/>
            <a:ext cx="785611" cy="55837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9" name="Ovál 18"/>
          <p:cNvSpPr/>
          <p:nvPr/>
        </p:nvSpPr>
        <p:spPr>
          <a:xfrm>
            <a:off x="3427443" y="4148262"/>
            <a:ext cx="785611" cy="55837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0" name="Ovál 19"/>
          <p:cNvSpPr/>
          <p:nvPr/>
        </p:nvSpPr>
        <p:spPr>
          <a:xfrm>
            <a:off x="7357162" y="4660651"/>
            <a:ext cx="785611" cy="55837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1" name="Ovál 20"/>
          <p:cNvSpPr/>
          <p:nvPr/>
        </p:nvSpPr>
        <p:spPr>
          <a:xfrm>
            <a:off x="7385611" y="5294013"/>
            <a:ext cx="785611" cy="55837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22" name="Ovál 21"/>
          <p:cNvSpPr/>
          <p:nvPr/>
        </p:nvSpPr>
        <p:spPr>
          <a:xfrm>
            <a:off x="3554101" y="6254934"/>
            <a:ext cx="785611" cy="558379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956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26251" cy="1325563"/>
          </a:xfrm>
        </p:spPr>
        <p:txBody>
          <a:bodyPr>
            <a:normAutofit/>
          </a:bodyPr>
          <a:lstStyle/>
          <a:p>
            <a:pPr algn="ctr"/>
            <a:r>
              <a:rPr lang="sk-SK" sz="6000" b="1" dirty="0" err="1" smtClean="0">
                <a:latin typeface="Comic Sans MS" panose="030F0702030302020204" pitchFamily="66" charset="0"/>
              </a:rPr>
              <a:t>Rick</a:t>
            </a:r>
            <a:r>
              <a:rPr lang="sk-SK" sz="6000" b="1" dirty="0" smtClean="0">
                <a:latin typeface="Comic Sans MS" panose="030F0702030302020204" pitchFamily="66" charset="0"/>
              </a:rPr>
              <a:t> </a:t>
            </a:r>
            <a:r>
              <a:rPr lang="sk-SK" sz="6000" b="1" dirty="0" err="1" smtClean="0">
                <a:latin typeface="Comic Sans MS" panose="030F0702030302020204" pitchFamily="66" charset="0"/>
              </a:rPr>
              <a:t>Riordan</a:t>
            </a:r>
            <a:endParaRPr lang="sk-SK" sz="6000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48803" y="1490773"/>
            <a:ext cx="8125496" cy="524487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sk-SK" dirty="0" smtClean="0">
                <a:latin typeface="Comic Sans MS" panose="030F0702030302020204" pitchFamily="66" charset="0"/>
              </a:rPr>
              <a:t> úspešný </a:t>
            </a:r>
            <a:r>
              <a:rPr lang="sk-SK" dirty="0">
                <a:latin typeface="Comic Sans MS" panose="030F0702030302020204" pitchFamily="66" charset="0"/>
              </a:rPr>
              <a:t>americký </a:t>
            </a:r>
            <a:r>
              <a:rPr lang="sk-SK" dirty="0" smtClean="0">
                <a:latin typeface="Comic Sans MS" panose="030F0702030302020204" pitchFamily="66" charset="0"/>
              </a:rPr>
              <a:t>spisovateľ</a:t>
            </a:r>
          </a:p>
          <a:p>
            <a:pPr algn="just">
              <a:lnSpc>
                <a:spcPct val="150000"/>
              </a:lnSpc>
            </a:pPr>
            <a:r>
              <a:rPr lang="sk-SK" dirty="0">
                <a:latin typeface="Comic Sans MS" panose="030F0702030302020204" pitchFamily="66" charset="0"/>
              </a:rPr>
              <a:t> autor 5-dielnej knižnej série </a:t>
            </a:r>
            <a:r>
              <a:rPr lang="sk-SK" i="1" u="sng" dirty="0" err="1">
                <a:latin typeface="Comic Sans MS" panose="030F0702030302020204" pitchFamily="66" charset="0"/>
              </a:rPr>
              <a:t>Percy</a:t>
            </a:r>
            <a:r>
              <a:rPr lang="sk-SK" i="1" u="sng" dirty="0">
                <a:latin typeface="Comic Sans MS" panose="030F0702030302020204" pitchFamily="66" charset="0"/>
              </a:rPr>
              <a:t> </a:t>
            </a:r>
            <a:r>
              <a:rPr lang="sk-SK" i="1" u="sng" dirty="0" err="1">
                <a:latin typeface="Comic Sans MS" panose="030F0702030302020204" pitchFamily="66" charset="0"/>
              </a:rPr>
              <a:t>Jackson</a:t>
            </a:r>
            <a:r>
              <a:rPr lang="sk-SK" i="1" dirty="0">
                <a:latin typeface="Comic Sans MS" panose="030F0702030302020204" pitchFamily="66" charset="0"/>
              </a:rPr>
              <a:t> </a:t>
            </a:r>
            <a:endParaRPr lang="sk-SK" i="1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sk-SK" i="1" dirty="0">
                <a:latin typeface="Comic Sans MS" panose="030F0702030302020204" pitchFamily="66" charset="0"/>
              </a:rPr>
              <a:t> </a:t>
            </a:r>
            <a:r>
              <a:rPr lang="sk-SK" dirty="0" smtClean="0">
                <a:latin typeface="Comic Sans MS" panose="030F0702030302020204" pitchFamily="66" charset="0"/>
              </a:rPr>
              <a:t>autor </a:t>
            </a:r>
            <a:r>
              <a:rPr lang="sk-SK" dirty="0" err="1" smtClean="0">
                <a:latin typeface="Comic Sans MS" panose="030F0702030302020204" pitchFamily="66" charset="0"/>
              </a:rPr>
              <a:t>fantasy</a:t>
            </a:r>
            <a:r>
              <a:rPr lang="sk-SK" dirty="0" smtClean="0">
                <a:latin typeface="Comic Sans MS" panose="030F0702030302020204" pitchFamily="66" charset="0"/>
              </a:rPr>
              <a:t> románov pre deti a mládež, ale aj série detektívnych románov pre dospelých</a:t>
            </a:r>
          </a:p>
          <a:p>
            <a:pPr algn="just">
              <a:lnSpc>
                <a:spcPct val="150000"/>
              </a:lnSpc>
            </a:pPr>
            <a:r>
              <a:rPr lang="sk-SK" dirty="0">
                <a:latin typeface="Comic Sans MS" panose="030F0702030302020204" pitchFamily="66" charset="0"/>
              </a:rPr>
              <a:t> </a:t>
            </a:r>
            <a:r>
              <a:rPr lang="sk-SK" dirty="0" smtClean="0">
                <a:latin typeface="Comic Sans MS" panose="030F0702030302020204" pitchFamily="66" charset="0"/>
              </a:rPr>
              <a:t>jeho diela sú bestsellery</a:t>
            </a:r>
          </a:p>
          <a:p>
            <a:pPr algn="just">
              <a:lnSpc>
                <a:spcPct val="150000"/>
              </a:lnSpc>
            </a:pPr>
            <a:r>
              <a:rPr lang="sk-SK" dirty="0">
                <a:latin typeface="Comic Sans MS" panose="030F0702030302020204" pitchFamily="66" charset="0"/>
              </a:rPr>
              <a:t> </a:t>
            </a:r>
            <a:r>
              <a:rPr lang="sk-SK" dirty="0" smtClean="0">
                <a:latin typeface="Comic Sans MS" panose="030F0702030302020204" pitchFamily="66" charset="0"/>
              </a:rPr>
              <a:t>na </a:t>
            </a:r>
            <a:r>
              <a:rPr lang="sk-SK" dirty="0">
                <a:latin typeface="Comic Sans MS" panose="030F0702030302020204" pitchFamily="66" charset="0"/>
              </a:rPr>
              <a:t>motívy tejto knihy </a:t>
            </a:r>
            <a:r>
              <a:rPr lang="sk-SK" i="1" dirty="0" err="1" smtClean="0">
                <a:latin typeface="Comic Sans MS" panose="030F0702030302020204" pitchFamily="66" charset="0"/>
              </a:rPr>
              <a:t>Percy</a:t>
            </a:r>
            <a:r>
              <a:rPr lang="sk-SK" i="1" dirty="0" smtClean="0">
                <a:latin typeface="Comic Sans MS" panose="030F0702030302020204" pitchFamily="66" charset="0"/>
              </a:rPr>
              <a:t> </a:t>
            </a:r>
            <a:r>
              <a:rPr lang="sk-SK" i="1" dirty="0" err="1" smtClean="0">
                <a:latin typeface="Comic Sans MS" panose="030F0702030302020204" pitchFamily="66" charset="0"/>
              </a:rPr>
              <a:t>Jackson</a:t>
            </a:r>
            <a:r>
              <a:rPr lang="sk-SK" i="1" dirty="0" smtClean="0">
                <a:latin typeface="Comic Sans MS" panose="030F0702030302020204" pitchFamily="66" charset="0"/>
              </a:rPr>
              <a:t> </a:t>
            </a:r>
            <a:r>
              <a:rPr lang="sk-SK" dirty="0" smtClean="0">
                <a:latin typeface="Comic Sans MS" panose="030F0702030302020204" pitchFamily="66" charset="0"/>
              </a:rPr>
              <a:t>boli </a:t>
            </a:r>
            <a:r>
              <a:rPr lang="sk-SK" dirty="0">
                <a:latin typeface="Comic Sans MS" panose="030F0702030302020204" pitchFamily="66" charset="0"/>
              </a:rPr>
              <a:t>nakrútené dva filmy</a:t>
            </a:r>
          </a:p>
        </p:txBody>
      </p:sp>
      <p:pic>
        <p:nvPicPr>
          <p:cNvPr id="1026" name="Picture 2" descr="Rick Riordan (Author of The Lightning Thief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2587" y="220758"/>
            <a:ext cx="2356281" cy="3230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živatel Rick Riordan na Twitteru: „Proud to be Uncle Rick to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852" y="3241899"/>
            <a:ext cx="2620314" cy="3493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19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6214" y="0"/>
            <a:ext cx="11513712" cy="1080864"/>
          </a:xfrm>
        </p:spPr>
        <p:txBody>
          <a:bodyPr>
            <a:noAutofit/>
          </a:bodyPr>
          <a:lstStyle/>
          <a:p>
            <a:pPr algn="ctr"/>
            <a:r>
              <a:rPr lang="sk-SK" b="1" dirty="0" smtClean="0">
                <a:solidFill>
                  <a:srgbClr val="CC0000"/>
                </a:solidFill>
                <a:latin typeface="Comic Sans MS" panose="030F0702030302020204" pitchFamily="66" charset="0"/>
                <a:cs typeface="Andalus" pitchFamily="2" charset="-78"/>
              </a:rPr>
              <a:t>Usporiadaj prehádzanú osnovu</a:t>
            </a:r>
            <a:endParaRPr lang="sk-SK" b="1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96214" y="1455312"/>
            <a:ext cx="11655380" cy="5241701"/>
          </a:xfrm>
        </p:spPr>
        <p:txBody>
          <a:bodyPr>
            <a:noAutofit/>
          </a:bodyPr>
          <a:lstStyle/>
          <a:p>
            <a:pPr algn="just"/>
            <a:r>
              <a:rPr lang="sk-SK" sz="2400" dirty="0" smtClean="0">
                <a:latin typeface="Comic Sans MS" panose="030F0702030302020204" pitchFamily="66" charset="0"/>
              </a:rPr>
              <a:t>Potom </a:t>
            </a:r>
            <a:r>
              <a:rPr lang="sk-SK" sz="2400" dirty="0">
                <a:latin typeface="Comic Sans MS" panose="030F0702030302020204" pitchFamily="66" charset="0"/>
              </a:rPr>
              <a:t>sa odobral od </a:t>
            </a:r>
            <a:r>
              <a:rPr lang="sk-SK" sz="2400" dirty="0" err="1">
                <a:latin typeface="Comic Sans MS" panose="030F0702030302020204" pitchFamily="66" charset="0"/>
              </a:rPr>
              <a:t>Cheirona</a:t>
            </a:r>
            <a:r>
              <a:rPr lang="sk-SK" sz="2400" dirty="0">
                <a:latin typeface="Comic Sans MS" panose="030F0702030302020204" pitchFamily="66" charset="0"/>
              </a:rPr>
              <a:t> a </a:t>
            </a:r>
            <a:r>
              <a:rPr lang="sk-SK" sz="2400" dirty="0" err="1">
                <a:latin typeface="Comic Sans MS" panose="030F0702030302020204" pitchFamily="66" charset="0"/>
              </a:rPr>
              <a:t>Grovera</a:t>
            </a:r>
            <a:r>
              <a:rPr lang="sk-SK" sz="2400" dirty="0">
                <a:latin typeface="Comic Sans MS" panose="030F0702030302020204" pitchFamily="66" charset="0"/>
              </a:rPr>
              <a:t> a išiel sa poradiť do veštiarne. </a:t>
            </a:r>
          </a:p>
          <a:p>
            <a:pPr algn="just"/>
            <a:r>
              <a:rPr lang="sk-SK" sz="2400" dirty="0" smtClean="0">
                <a:latin typeface="Comic Sans MS" panose="030F0702030302020204" pitchFamily="66" charset="0"/>
              </a:rPr>
              <a:t>Ráno </a:t>
            </a:r>
            <a:r>
              <a:rPr lang="sk-SK" sz="2400" dirty="0">
                <a:latin typeface="Comic Sans MS" panose="030F0702030302020204" pitchFamily="66" charset="0"/>
              </a:rPr>
              <a:t>ho prišiel zavolať satyr </a:t>
            </a:r>
            <a:r>
              <a:rPr lang="sk-SK" sz="2400" dirty="0" err="1">
                <a:latin typeface="Comic Sans MS" panose="030F0702030302020204" pitchFamily="66" charset="0"/>
              </a:rPr>
              <a:t>Grover</a:t>
            </a:r>
            <a:r>
              <a:rPr lang="sk-SK" sz="2400" dirty="0">
                <a:latin typeface="Comic Sans MS" panose="030F0702030302020204" pitchFamily="66" charset="0"/>
              </a:rPr>
              <a:t> na pohovor s pánom D.</a:t>
            </a:r>
          </a:p>
          <a:p>
            <a:pPr algn="just"/>
            <a:r>
              <a:rPr lang="sk-SK" sz="2400" dirty="0" smtClean="0">
                <a:latin typeface="Comic Sans MS" panose="030F0702030302020204" pitchFamily="66" charset="0"/>
              </a:rPr>
              <a:t>Najskôr </a:t>
            </a:r>
            <a:r>
              <a:rPr lang="sk-SK" sz="2400" dirty="0">
                <a:latin typeface="Comic Sans MS" panose="030F0702030302020204" pitchFamily="66" charset="0"/>
              </a:rPr>
              <a:t>musel sľúbiť, že prijme úlohu, aby šiel blesk hľadať. </a:t>
            </a:r>
          </a:p>
          <a:p>
            <a:pPr algn="just"/>
            <a:r>
              <a:rPr lang="sk-SK" sz="2400" dirty="0" smtClean="0">
                <a:latin typeface="Comic Sans MS" panose="030F0702030302020204" pitchFamily="66" charset="0"/>
              </a:rPr>
              <a:t>Keď </a:t>
            </a:r>
            <a:r>
              <a:rPr lang="sk-SK" sz="2400" dirty="0">
                <a:latin typeface="Comic Sans MS" panose="030F0702030302020204" pitchFamily="66" charset="0"/>
              </a:rPr>
              <a:t>sa raz vracal na ubytovňu, našiel si pred dverami noviny, kde sa písalo o tom, ako mali spolu s matkou dopravnú nehodu a jeho podozrievali z únosu. </a:t>
            </a:r>
          </a:p>
          <a:p>
            <a:pPr algn="just"/>
            <a:r>
              <a:rPr lang="sk-SK" sz="2400" dirty="0" smtClean="0">
                <a:latin typeface="Comic Sans MS" panose="030F0702030302020204" pitchFamily="66" charset="0"/>
              </a:rPr>
              <a:t>Keď </a:t>
            </a:r>
            <a:r>
              <a:rPr lang="sk-SK" sz="2400" dirty="0">
                <a:latin typeface="Comic Sans MS" panose="030F0702030302020204" pitchFamily="66" charset="0"/>
              </a:rPr>
              <a:t>sa však obhájil, že on blesk nemá, dostal za úlohu tento blesk nájsť. </a:t>
            </a:r>
          </a:p>
          <a:p>
            <a:pPr algn="just"/>
            <a:r>
              <a:rPr lang="sk-SK" sz="2400" dirty="0" smtClean="0">
                <a:latin typeface="Comic Sans MS" panose="030F0702030302020204" pitchFamily="66" charset="0"/>
              </a:rPr>
              <a:t>Neobyčajne </a:t>
            </a:r>
            <a:r>
              <a:rPr lang="sk-SK" sz="2400" dirty="0">
                <a:latin typeface="Comic Sans MS" panose="030F0702030302020204" pitchFamily="66" charset="0"/>
              </a:rPr>
              <a:t>obyčajný chlapec </a:t>
            </a:r>
            <a:r>
              <a:rPr lang="sk-SK" sz="2400" dirty="0" err="1">
                <a:latin typeface="Comic Sans MS" panose="030F0702030302020204" pitchFamily="66" charset="0"/>
              </a:rPr>
              <a:t>Percy</a:t>
            </a:r>
            <a:r>
              <a:rPr lang="sk-SK" sz="2400" dirty="0">
                <a:latin typeface="Comic Sans MS" panose="030F0702030302020204" pitchFamily="66" charset="0"/>
              </a:rPr>
              <a:t>, ktorý prišiel na zvláštny ostrov, dostal novú izbu na ubytovni a bol rád, že konečne býva sám. </a:t>
            </a:r>
          </a:p>
          <a:p>
            <a:pPr algn="just"/>
            <a:r>
              <a:rPr lang="sk-SK" sz="2400" dirty="0" smtClean="0">
                <a:latin typeface="Comic Sans MS" panose="030F0702030302020204" pitchFamily="66" charset="0"/>
              </a:rPr>
              <a:t>Bol </a:t>
            </a:r>
            <a:r>
              <a:rPr lang="sk-SK" sz="2400" dirty="0">
                <a:latin typeface="Comic Sans MS" panose="030F0702030302020204" pitchFamily="66" charset="0"/>
              </a:rPr>
              <a:t>smutný, lebo niekto zakrúžkoval v tých novinách tel. číslo, kam treba oznámiť nejaké informácie o ňom a matke. </a:t>
            </a:r>
          </a:p>
          <a:p>
            <a:pPr algn="just"/>
            <a:r>
              <a:rPr lang="sk-SK" sz="2400" dirty="0" err="1" smtClean="0">
                <a:latin typeface="Comic Sans MS" panose="030F0702030302020204" pitchFamily="66" charset="0"/>
              </a:rPr>
              <a:t>Jakson</a:t>
            </a:r>
            <a:r>
              <a:rPr lang="sk-SK" sz="2400" dirty="0" smtClean="0">
                <a:latin typeface="Comic Sans MS" panose="030F0702030302020204" pitchFamily="66" charset="0"/>
              </a:rPr>
              <a:t> </a:t>
            </a:r>
            <a:r>
              <a:rPr lang="sk-SK" sz="2400" dirty="0">
                <a:latin typeface="Comic Sans MS" panose="030F0702030302020204" pitchFamily="66" charset="0"/>
              </a:rPr>
              <a:t>sa v rozhovore s </a:t>
            </a:r>
            <a:r>
              <a:rPr lang="sk-SK" sz="2400" dirty="0" err="1">
                <a:latin typeface="Comic Sans MS" panose="030F0702030302020204" pitchFamily="66" charset="0"/>
              </a:rPr>
              <a:t>Cheironom</a:t>
            </a:r>
            <a:r>
              <a:rPr lang="sk-SK" sz="2400" dirty="0">
                <a:latin typeface="Comic Sans MS" panose="030F0702030302020204" pitchFamily="66" charset="0"/>
              </a:rPr>
              <a:t> dozvedel, že niekto ukradol Diovi jeho blesk a podozrievajú jeho</a:t>
            </a:r>
            <a:endParaRPr lang="sk-SK" sz="2400" dirty="0" smtClean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43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9403" y="437883"/>
            <a:ext cx="9350062" cy="1080864"/>
          </a:xfrm>
        </p:spPr>
        <p:txBody>
          <a:bodyPr>
            <a:noAutofit/>
          </a:bodyPr>
          <a:lstStyle/>
          <a:p>
            <a:pPr algn="ctr"/>
            <a:r>
              <a:rPr lang="sk-SK" b="1" dirty="0" smtClean="0">
                <a:solidFill>
                  <a:srgbClr val="CC0000"/>
                </a:solidFill>
                <a:latin typeface="Comic Sans MS" panose="030F0702030302020204" pitchFamily="66" charset="0"/>
                <a:cs typeface="Andalus" pitchFamily="2" charset="-78"/>
              </a:rPr>
              <a:t>ZAPÍŠEME SI!</a:t>
            </a:r>
            <a:endParaRPr lang="sk-SK" b="1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4547" y="1987833"/>
            <a:ext cx="11449317" cy="4622555"/>
          </a:xfrm>
        </p:spPr>
        <p:txBody>
          <a:bodyPr>
            <a:noAutofit/>
          </a:bodyPr>
          <a:lstStyle/>
          <a:p>
            <a:pPr marL="0" indent="0" algn="just" eaLnBrk="0" hangingPunct="0">
              <a:lnSpc>
                <a:spcPct val="150000"/>
              </a:lnSpc>
              <a:buNone/>
            </a:pPr>
            <a:r>
              <a:rPr lang="sk-SK" altLang="sk-SK" b="1" dirty="0" smtClean="0">
                <a:solidFill>
                  <a:srgbClr val="CC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Lit. </a:t>
            </a:r>
            <a:r>
              <a:rPr lang="sk-SK" altLang="sk-SK" b="1" dirty="0" smtClean="0">
                <a:solidFill>
                  <a:srgbClr val="CC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druh: </a:t>
            </a:r>
            <a:r>
              <a:rPr lang="sk-SK" altLang="sk-SK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		epika</a:t>
            </a:r>
          </a:p>
          <a:p>
            <a:pPr marL="0" indent="0" algn="just" eaLnBrk="0" hangingPunct="0">
              <a:lnSpc>
                <a:spcPct val="150000"/>
              </a:lnSpc>
              <a:buNone/>
            </a:pPr>
            <a:r>
              <a:rPr lang="sk-SK" altLang="sk-SK" b="1" dirty="0" smtClean="0">
                <a:solidFill>
                  <a:srgbClr val="CC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Lit. forma: </a:t>
            </a:r>
            <a:r>
              <a:rPr lang="sk-SK" altLang="sk-SK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		próza</a:t>
            </a:r>
          </a:p>
          <a:p>
            <a:pPr marL="0" indent="0" algn="just" eaLnBrk="0" hangingPunct="0">
              <a:lnSpc>
                <a:spcPct val="150000"/>
              </a:lnSpc>
              <a:buNone/>
            </a:pPr>
            <a:r>
              <a:rPr lang="sk-SK" altLang="sk-SK" b="1" dirty="0" smtClean="0">
                <a:solidFill>
                  <a:srgbClr val="CC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Lit. žáner: </a:t>
            </a:r>
            <a:r>
              <a:rPr lang="sk-SK" altLang="sk-SK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		</a:t>
            </a:r>
            <a:r>
              <a:rPr lang="sk-SK" altLang="sk-SK" b="1" dirty="0" err="1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fantasy</a:t>
            </a:r>
            <a:r>
              <a:rPr lang="sk-SK" altLang="sk-SK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 román</a:t>
            </a:r>
          </a:p>
          <a:p>
            <a:pPr marL="0" indent="0" algn="just" eaLnBrk="0" hangingPunct="0">
              <a:lnSpc>
                <a:spcPct val="150000"/>
              </a:lnSpc>
              <a:buNone/>
            </a:pPr>
            <a:r>
              <a:rPr lang="sk-SK" altLang="sk-SK" b="1" dirty="0" smtClean="0">
                <a:solidFill>
                  <a:srgbClr val="CC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Téma: </a:t>
            </a:r>
            <a:r>
              <a:rPr lang="sk-SK" altLang="sk-SK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			</a:t>
            </a:r>
            <a:r>
              <a:rPr lang="sk-SK" b="1" dirty="0">
                <a:latin typeface="Comic Sans MS" panose="030F0702030302020204" pitchFamily="66" charset="0"/>
              </a:rPr>
              <a:t>hľadanie ukradnutého blesku boha </a:t>
            </a:r>
            <a:r>
              <a:rPr lang="sk-SK" b="1" dirty="0" smtClean="0">
                <a:latin typeface="Comic Sans MS" panose="030F0702030302020204" pitchFamily="66" charset="0"/>
              </a:rPr>
              <a:t>Dia</a:t>
            </a:r>
          </a:p>
          <a:p>
            <a:pPr marL="0" indent="0" algn="just" eaLnBrk="0" hangingPunct="0">
              <a:lnSpc>
                <a:spcPct val="150000"/>
              </a:lnSpc>
              <a:buNone/>
            </a:pPr>
            <a:r>
              <a:rPr lang="sk-SK" altLang="sk-SK" b="1" dirty="0" smtClean="0">
                <a:solidFill>
                  <a:srgbClr val="CC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Idea: </a:t>
            </a:r>
            <a:r>
              <a:rPr lang="sk-SK" altLang="sk-SK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			</a:t>
            </a:r>
            <a:r>
              <a:rPr lang="sk-SK" b="1" dirty="0" smtClean="0">
                <a:latin typeface="Comic Sans MS" panose="030F0702030302020204" pitchFamily="66" charset="0"/>
              </a:rPr>
              <a:t>život </a:t>
            </a:r>
            <a:r>
              <a:rPr lang="sk-SK" b="1" dirty="0">
                <a:latin typeface="Comic Sans MS" panose="030F0702030302020204" pitchFamily="66" charset="0"/>
              </a:rPr>
              <a:t>od nás často žiada odvahu prekonávať </a:t>
            </a:r>
            <a:r>
              <a:rPr lang="sk-SK" b="1" dirty="0" smtClean="0">
                <a:latin typeface="Comic Sans MS" panose="030F0702030302020204" pitchFamily="66" charset="0"/>
              </a:rPr>
              <a:t>				nečakané </a:t>
            </a:r>
            <a:r>
              <a:rPr lang="sk-SK" b="1" dirty="0">
                <a:latin typeface="Comic Sans MS" panose="030F0702030302020204" pitchFamily="66" charset="0"/>
              </a:rPr>
              <a:t>prekážky</a:t>
            </a:r>
            <a:endParaRPr lang="sk-SK" altLang="sk-SK" b="1" dirty="0" smtClean="0">
              <a:latin typeface="Comic Sans MS" panose="030F0702030302020204" pitchFamily="66" charset="0"/>
              <a:ea typeface="Times New Roman" panose="02020603050405020304" pitchFamily="18" charset="0"/>
              <a:cs typeface="Andalus" panose="02020603050405020304" pitchFamily="18" charset="-78"/>
            </a:endParaRPr>
          </a:p>
        </p:txBody>
      </p:sp>
      <p:pic>
        <p:nvPicPr>
          <p:cNvPr id="8196" name="Picture 4" descr="Thunderbolt transparent gif, Picture #1497646 thunderbolt clipart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99256" cy="226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Thunderbolt transparent gif, Picture #1497646 thunderbolt clipart ...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175" y="-1"/>
            <a:ext cx="2099256" cy="226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DVD Film ~ Percy Jackson - Zlodej blesku ~ P. Brosnan, U. Thurman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1693" y="436923"/>
            <a:ext cx="2472019" cy="3516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28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04174" y="167427"/>
            <a:ext cx="9350062" cy="1080864"/>
          </a:xfrm>
        </p:spPr>
        <p:txBody>
          <a:bodyPr>
            <a:noAutofit/>
          </a:bodyPr>
          <a:lstStyle/>
          <a:p>
            <a:pPr algn="ctr"/>
            <a:r>
              <a:rPr lang="sk-SK" b="1" dirty="0" smtClean="0">
                <a:solidFill>
                  <a:srgbClr val="CC0000"/>
                </a:solidFill>
                <a:latin typeface="Comic Sans MS" panose="030F0702030302020204" pitchFamily="66" charset="0"/>
                <a:cs typeface="Andalus" pitchFamily="2" charset="-78"/>
              </a:rPr>
              <a:t>ZAPÍŠEME SI!</a:t>
            </a:r>
            <a:endParaRPr lang="sk-SK" b="1" dirty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4547" y="1403797"/>
            <a:ext cx="11449317" cy="5206591"/>
          </a:xfrm>
        </p:spPr>
        <p:txBody>
          <a:bodyPr>
            <a:noAutofit/>
          </a:bodyPr>
          <a:lstStyle/>
          <a:p>
            <a:pPr marL="0" indent="0" algn="just" eaLnBrk="0" hangingPunct="0">
              <a:lnSpc>
                <a:spcPct val="150000"/>
              </a:lnSpc>
              <a:buNone/>
            </a:pPr>
            <a:r>
              <a:rPr lang="sk-SK" altLang="sk-SK" b="1" dirty="0" smtClean="0">
                <a:solidFill>
                  <a:srgbClr val="CC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Hl. postava</a:t>
            </a:r>
            <a:r>
              <a:rPr lang="sk-SK" altLang="sk-SK" b="1" dirty="0" smtClean="0">
                <a:solidFill>
                  <a:srgbClr val="CC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: </a:t>
            </a:r>
            <a:r>
              <a:rPr lang="sk-SK" altLang="sk-SK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		</a:t>
            </a:r>
            <a:r>
              <a:rPr lang="sk-SK" altLang="sk-SK" b="1" dirty="0" err="1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Percy</a:t>
            </a:r>
            <a:r>
              <a:rPr lang="sk-SK" altLang="sk-SK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 </a:t>
            </a:r>
            <a:r>
              <a:rPr lang="sk-SK" altLang="sk-SK" b="1" dirty="0" err="1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Jackson</a:t>
            </a:r>
            <a:endParaRPr lang="sk-SK" altLang="sk-SK" b="1" dirty="0" smtClean="0">
              <a:latin typeface="Comic Sans MS" panose="030F0702030302020204" pitchFamily="66" charset="0"/>
              <a:ea typeface="Times New Roman" panose="02020603050405020304" pitchFamily="18" charset="0"/>
              <a:cs typeface="Andalus" panose="02020603050405020304" pitchFamily="18" charset="-78"/>
            </a:endParaRPr>
          </a:p>
          <a:p>
            <a:pPr marL="0" indent="0" algn="just" eaLnBrk="0" hangingPunct="0">
              <a:lnSpc>
                <a:spcPct val="150000"/>
              </a:lnSpc>
              <a:buNone/>
            </a:pPr>
            <a:r>
              <a:rPr lang="sk-SK" altLang="sk-SK" b="1" dirty="0" err="1" smtClean="0">
                <a:solidFill>
                  <a:srgbClr val="CC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Vedľ</a:t>
            </a:r>
            <a:r>
              <a:rPr lang="sk-SK" altLang="sk-SK" b="1" dirty="0" smtClean="0">
                <a:solidFill>
                  <a:srgbClr val="CC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. postavy</a:t>
            </a:r>
            <a:r>
              <a:rPr lang="sk-SK" altLang="sk-SK" b="1" dirty="0" smtClean="0">
                <a:solidFill>
                  <a:srgbClr val="CC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: </a:t>
            </a:r>
            <a:r>
              <a:rPr lang="sk-SK" altLang="sk-SK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		</a:t>
            </a:r>
            <a:r>
              <a:rPr lang="sk-SK" altLang="sk-SK" b="1" dirty="0" err="1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Cheiron</a:t>
            </a:r>
            <a:r>
              <a:rPr lang="sk-SK" altLang="sk-SK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, satyr </a:t>
            </a:r>
            <a:r>
              <a:rPr lang="sk-SK" altLang="sk-SK" b="1" dirty="0" err="1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Grover</a:t>
            </a:r>
            <a:endParaRPr lang="sk-SK" altLang="sk-SK" b="1" dirty="0" smtClean="0">
              <a:latin typeface="Comic Sans MS" panose="030F0702030302020204" pitchFamily="66" charset="0"/>
              <a:ea typeface="Times New Roman" panose="02020603050405020304" pitchFamily="18" charset="0"/>
              <a:cs typeface="Andalus" panose="02020603050405020304" pitchFamily="18" charset="-78"/>
            </a:endParaRPr>
          </a:p>
          <a:p>
            <a:pPr marL="0" indent="0" algn="just" eaLnBrk="0" hangingPunct="0">
              <a:lnSpc>
                <a:spcPct val="150000"/>
              </a:lnSpc>
              <a:buNone/>
            </a:pPr>
            <a:r>
              <a:rPr lang="sk-SK" altLang="sk-SK" b="1" dirty="0" smtClean="0">
                <a:solidFill>
                  <a:srgbClr val="CC000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Rozprávanie: </a:t>
            </a:r>
            <a:r>
              <a:rPr lang="sk-SK" altLang="sk-SK" b="1" dirty="0" smtClean="0">
                <a:latin typeface="Comic Sans MS" panose="030F0702030302020204" pitchFamily="66" charset="0"/>
                <a:ea typeface="Times New Roman" panose="02020603050405020304" pitchFamily="18" charset="0"/>
                <a:cs typeface="Andalus" panose="02020603050405020304" pitchFamily="18" charset="-78"/>
              </a:rPr>
              <a:t>		ja-rozprávanie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154547" y="4007092"/>
            <a:ext cx="11529532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k-SK" sz="2100" b="1" dirty="0" err="1" smtClean="0">
                <a:solidFill>
                  <a:srgbClr val="CC0000"/>
                </a:solidFill>
                <a:latin typeface="Comic Sans MS" panose="030F0702030302020204" pitchFamily="66" charset="0"/>
              </a:rPr>
              <a:t>Fantasy</a:t>
            </a:r>
            <a:r>
              <a:rPr lang="sk-SK" sz="2100" b="1" dirty="0" smtClean="0">
                <a:solidFill>
                  <a:srgbClr val="CC0000"/>
                </a:solidFill>
                <a:latin typeface="Comic Sans MS" panose="030F0702030302020204" pitchFamily="66" charset="0"/>
              </a:rPr>
              <a:t> literatúra </a:t>
            </a:r>
            <a:r>
              <a:rPr lang="sk-SK" sz="2100" b="1" dirty="0" smtClean="0">
                <a:latin typeface="Comic Sans MS" panose="030F0702030302020204" pitchFamily="66" charset="0"/>
              </a:rPr>
              <a:t>je </a:t>
            </a:r>
            <a:r>
              <a:rPr lang="sk-SK" sz="2100" b="1" dirty="0">
                <a:latin typeface="Comic Sans MS" panose="030F0702030302020204" pitchFamily="66" charset="0"/>
              </a:rPr>
              <a:t>umelecký žáner založený na fiktívnom príbehu, v ktorom môžu mať charaktery magické schopnosti, alebo nedosiahnuteľné/prehnané vlastnosti. </a:t>
            </a:r>
            <a:r>
              <a:rPr lang="sk-SK" sz="2100" b="1" dirty="0" err="1">
                <a:latin typeface="Comic Sans MS" panose="030F0702030302020204" pitchFamily="66" charset="0"/>
              </a:rPr>
              <a:t>Fantasy</a:t>
            </a:r>
            <a:r>
              <a:rPr lang="sk-SK" sz="2100" b="1" dirty="0">
                <a:latin typeface="Comic Sans MS" panose="030F0702030302020204" pitchFamily="66" charset="0"/>
              </a:rPr>
              <a:t> mieša fantastické (neznáme, neskutočné, divné) s reálnosťou. Téma, alebo hlavná myšlienka je často vážna, zahŕňajúca sociálne a politické problémy, alebo môže byť téma univerzálnejšia a zaoberá sa ľudskými hodnotami alebo emóciami.</a:t>
            </a:r>
          </a:p>
        </p:txBody>
      </p:sp>
      <p:pic>
        <p:nvPicPr>
          <p:cNvPr id="10242" name="Picture 2" descr="Percy Jackson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333" y="290978"/>
            <a:ext cx="2817746" cy="356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83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19271" y="165210"/>
            <a:ext cx="7726251" cy="1325563"/>
          </a:xfrm>
        </p:spPr>
        <p:txBody>
          <a:bodyPr>
            <a:normAutofit/>
          </a:bodyPr>
          <a:lstStyle/>
          <a:p>
            <a:pPr algn="ctr"/>
            <a:r>
              <a:rPr lang="sk-SK" sz="6000" b="1" dirty="0" err="1" smtClean="0">
                <a:latin typeface="Comic Sans MS" panose="030F0702030302020204" pitchFamily="66" charset="0"/>
              </a:rPr>
              <a:t>Percy</a:t>
            </a:r>
            <a:r>
              <a:rPr lang="sk-SK" sz="6000" b="1" dirty="0" smtClean="0">
                <a:latin typeface="Comic Sans MS" panose="030F0702030302020204" pitchFamily="66" charset="0"/>
              </a:rPr>
              <a:t> </a:t>
            </a:r>
            <a:r>
              <a:rPr lang="sk-SK" sz="6000" b="1" dirty="0" err="1" smtClean="0">
                <a:latin typeface="Comic Sans MS" panose="030F0702030302020204" pitchFamily="66" charset="0"/>
              </a:rPr>
              <a:t>Jackson</a:t>
            </a:r>
            <a:endParaRPr lang="sk-SK" sz="6000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35924" y="1310469"/>
            <a:ext cx="11255062" cy="524487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k-SK" sz="2300" b="1" dirty="0" smtClean="0">
                <a:latin typeface="Comic Sans MS" panose="030F0702030302020204" pitchFamily="66" charset="0"/>
                <a:cs typeface="Andalus" pitchFamily="2" charset="-78"/>
              </a:rPr>
              <a:t>Séria o </a:t>
            </a:r>
            <a:r>
              <a:rPr lang="sk-SK" sz="2300" b="1" dirty="0" err="1" smtClean="0">
                <a:latin typeface="Comic Sans MS" panose="030F0702030302020204" pitchFamily="66" charset="0"/>
                <a:cs typeface="Andalus" pitchFamily="2" charset="-78"/>
              </a:rPr>
              <a:t>Percym</a:t>
            </a:r>
            <a:r>
              <a:rPr lang="sk-SK" sz="2300" b="1" dirty="0" smtClean="0">
                <a:latin typeface="Comic Sans MS" panose="030F0702030302020204" pitchFamily="66" charset="0"/>
                <a:cs typeface="Andalus" pitchFamily="2" charset="-78"/>
              </a:rPr>
              <a:t> </a:t>
            </a:r>
            <a:r>
              <a:rPr lang="sk-SK" sz="2300" b="1" dirty="0" err="1" smtClean="0">
                <a:latin typeface="Comic Sans MS" panose="030F0702030302020204" pitchFamily="66" charset="0"/>
                <a:cs typeface="Andalus" pitchFamily="2" charset="-78"/>
              </a:rPr>
              <a:t>Jacksonovi</a:t>
            </a:r>
            <a:r>
              <a:rPr lang="sk-SK" sz="2300" b="1" dirty="0" smtClean="0">
                <a:latin typeface="Comic Sans MS" panose="030F0702030302020204" pitchFamily="66" charset="0"/>
                <a:cs typeface="Andalus" pitchFamily="2" charset="-78"/>
              </a:rPr>
              <a:t> vznikla, keď </a:t>
            </a:r>
            <a:r>
              <a:rPr lang="sk-SK" sz="2300" b="1" dirty="0" err="1" smtClean="0">
                <a:latin typeface="Comic Sans MS" panose="030F0702030302020204" pitchFamily="66" charset="0"/>
                <a:cs typeface="Andalus" pitchFamily="2" charset="-78"/>
              </a:rPr>
              <a:t>Riordan</a:t>
            </a:r>
            <a:r>
              <a:rPr lang="sk-SK" sz="2300" b="1" dirty="0" smtClean="0">
                <a:latin typeface="Comic Sans MS" panose="030F0702030302020204" pitchFamily="66" charset="0"/>
                <a:cs typeface="Andalus" pitchFamily="2" charset="-78"/>
              </a:rPr>
              <a:t> začal vymýšľať príbehy pre svojho syna </a:t>
            </a:r>
            <a:r>
              <a:rPr lang="sk-SK" sz="2300" b="1" dirty="0" err="1" smtClean="0">
                <a:latin typeface="Comic Sans MS" panose="030F0702030302020204" pitchFamily="66" charset="0"/>
                <a:cs typeface="Andalus" pitchFamily="2" charset="-78"/>
              </a:rPr>
              <a:t>Haleyho</a:t>
            </a:r>
            <a:r>
              <a:rPr lang="sk-SK" sz="2300" b="1" dirty="0" smtClean="0">
                <a:latin typeface="Comic Sans MS" panose="030F0702030302020204" pitchFamily="66" charset="0"/>
                <a:cs typeface="Andalus" pitchFamily="2" charset="-78"/>
              </a:rPr>
              <a:t>, ktorému bola diagnostikovaná </a:t>
            </a:r>
            <a:r>
              <a:rPr lang="sk-SK" sz="2300" b="1" dirty="0" err="1" smtClean="0">
                <a:latin typeface="Comic Sans MS" panose="030F0702030302020204" pitchFamily="66" charset="0"/>
                <a:cs typeface="Andalus" pitchFamily="2" charset="-78"/>
              </a:rPr>
              <a:t>dyslexia</a:t>
            </a:r>
            <a:r>
              <a:rPr lang="sk-SK" sz="2300" b="1" dirty="0" smtClean="0">
                <a:latin typeface="Comic Sans MS" panose="030F0702030302020204" pitchFamily="66" charset="0"/>
                <a:cs typeface="Andalus" pitchFamily="2" charset="-78"/>
              </a:rPr>
              <a:t> a </a:t>
            </a:r>
            <a:r>
              <a:rPr lang="sk-SK" sz="2300" b="1" dirty="0" err="1" smtClean="0">
                <a:latin typeface="Comic Sans MS" panose="030F0702030302020204" pitchFamily="66" charset="0"/>
                <a:cs typeface="Andalus" pitchFamily="2" charset="-78"/>
              </a:rPr>
              <a:t>hyperaktivita</a:t>
            </a:r>
            <a:r>
              <a:rPr lang="sk-SK" sz="2300" b="1" dirty="0" smtClean="0">
                <a:latin typeface="Comic Sans MS" panose="030F0702030302020204" pitchFamily="66" charset="0"/>
                <a:cs typeface="Andalus" pitchFamily="2" charset="-78"/>
              </a:rPr>
              <a:t> spojená s poruchami pozornosti (presne takými istými problémami trpí aj hlavný hrdina). </a:t>
            </a:r>
            <a:r>
              <a:rPr lang="sk-SK" sz="2300" b="1" dirty="0" err="1" smtClean="0">
                <a:latin typeface="Comic Sans MS" panose="030F0702030302020204" pitchFamily="66" charset="0"/>
                <a:cs typeface="Andalus" pitchFamily="2" charset="-78"/>
              </a:rPr>
              <a:t>Haley</a:t>
            </a:r>
            <a:r>
              <a:rPr lang="sk-SK" sz="2300" b="1" dirty="0" smtClean="0">
                <a:latin typeface="Comic Sans MS" panose="030F0702030302020204" pitchFamily="66" charset="0"/>
                <a:cs typeface="Andalus" pitchFamily="2" charset="-78"/>
              </a:rPr>
              <a:t> sa v škole na druhom stupni učil o gréckej mytológii a požiadal otca, aby mu rozprával "príbehy na dobrú noc" zamerané práve na ňu. Keďže </a:t>
            </a:r>
            <a:r>
              <a:rPr lang="sk-SK" sz="2300" b="1" dirty="0" err="1" smtClean="0">
                <a:latin typeface="Comic Sans MS" panose="030F0702030302020204" pitchFamily="66" charset="0"/>
                <a:cs typeface="Andalus" pitchFamily="2" charset="-78"/>
              </a:rPr>
              <a:t>Riordan</a:t>
            </a:r>
            <a:r>
              <a:rPr lang="sk-SK" sz="2300" b="1" dirty="0" smtClean="0">
                <a:latin typeface="Comic Sans MS" panose="030F0702030302020204" pitchFamily="66" charset="0"/>
                <a:cs typeface="Andalus" pitchFamily="2" charset="-78"/>
              </a:rPr>
              <a:t> vyučoval grécku mytológiu na strednej škole, bol schopný zapamätať si mnoho príbehov pre potešenie svojho syna. Čoskoro sa mu ale mýty minuli a vtedy ho jeho syn požiadal, aby vytvoril nové príbehy použitím tých istých postáv z gréckej mytológie, ale s tým, že pridá nejaké nové. Tak </a:t>
            </a:r>
            <a:r>
              <a:rPr lang="sk-SK" sz="2300" b="1" dirty="0" err="1" smtClean="0">
                <a:latin typeface="Comic Sans MS" panose="030F0702030302020204" pitchFamily="66" charset="0"/>
                <a:cs typeface="Andalus" pitchFamily="2" charset="-78"/>
              </a:rPr>
              <a:t>Rick</a:t>
            </a:r>
            <a:r>
              <a:rPr lang="sk-SK" sz="2300" b="1" dirty="0" smtClean="0">
                <a:latin typeface="Comic Sans MS" panose="030F0702030302020204" pitchFamily="66" charset="0"/>
                <a:cs typeface="Andalus" pitchFamily="2" charset="-78"/>
              </a:rPr>
              <a:t> vytvoril fiktívnu postavu </a:t>
            </a:r>
            <a:r>
              <a:rPr lang="sk-SK" sz="2300" b="1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Andalus" pitchFamily="2" charset="-78"/>
              </a:rPr>
              <a:t>Percyho</a:t>
            </a:r>
            <a:r>
              <a:rPr lang="sk-SK" sz="23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ndalus" pitchFamily="2" charset="-78"/>
              </a:rPr>
              <a:t> </a:t>
            </a:r>
            <a:r>
              <a:rPr lang="sk-SK" sz="2300" b="1" dirty="0" err="1" smtClean="0">
                <a:solidFill>
                  <a:srgbClr val="FF0000"/>
                </a:solidFill>
                <a:latin typeface="Comic Sans MS" panose="030F0702030302020204" pitchFamily="66" charset="0"/>
                <a:cs typeface="Andalus" pitchFamily="2" charset="-78"/>
              </a:rPr>
              <a:t>Jacksona</a:t>
            </a:r>
            <a:r>
              <a:rPr lang="sk-SK" sz="2300" b="1" dirty="0" smtClean="0">
                <a:solidFill>
                  <a:srgbClr val="FF0000"/>
                </a:solidFill>
                <a:latin typeface="Comic Sans MS" panose="030F0702030302020204" pitchFamily="66" charset="0"/>
                <a:cs typeface="Andalus" pitchFamily="2" charset="-78"/>
              </a:rPr>
              <a:t>.</a:t>
            </a:r>
          </a:p>
        </p:txBody>
      </p:sp>
      <p:pic>
        <p:nvPicPr>
          <p:cNvPr id="2052" name="Picture 4" descr="Percy Jackson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262" y="1500561"/>
            <a:ext cx="3849755" cy="48646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3 Best Percy Jackson Books Ser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95" y="650555"/>
            <a:ext cx="6311894" cy="42047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31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2150" y="0"/>
            <a:ext cx="7726251" cy="1001376"/>
          </a:xfrm>
        </p:spPr>
        <p:txBody>
          <a:bodyPr>
            <a:normAutofit/>
          </a:bodyPr>
          <a:lstStyle/>
          <a:p>
            <a:pPr algn="ctr"/>
            <a:r>
              <a:rPr lang="sk-SK" sz="4800" b="1" dirty="0" smtClean="0">
                <a:latin typeface="Comic Sans MS" panose="030F0702030302020204" pitchFamily="66" charset="0"/>
              </a:rPr>
              <a:t>Mytologické postavy</a:t>
            </a:r>
            <a:endParaRPr lang="sk-SK" sz="4800" b="1" dirty="0">
              <a:latin typeface="Comic Sans MS" panose="030F0702030302020204" pitchFamily="66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2740" y="1001376"/>
            <a:ext cx="8576257" cy="566988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k-SK" sz="3200" b="1" dirty="0" err="1" smtClean="0">
                <a:solidFill>
                  <a:srgbClr val="CC0000"/>
                </a:solidFill>
                <a:latin typeface="Comic Sans MS" panose="030F0702030302020204" pitchFamily="66" charset="0"/>
                <a:cs typeface="Andalus" pitchFamily="2" charset="-78"/>
              </a:rPr>
              <a:t>Grover</a:t>
            </a:r>
            <a:r>
              <a:rPr lang="sk-SK" sz="3200" b="1" dirty="0" smtClean="0">
                <a:solidFill>
                  <a:srgbClr val="CC0000"/>
                </a:solidFill>
                <a:latin typeface="Comic Sans MS" panose="030F0702030302020204" pitchFamily="66" charset="0"/>
                <a:cs typeface="Andalus" pitchFamily="2" charset="-78"/>
              </a:rPr>
              <a:t> – satyr</a:t>
            </a:r>
          </a:p>
          <a:p>
            <a:pPr algn="just">
              <a:lnSpc>
                <a:spcPct val="150000"/>
              </a:lnSpc>
            </a:pPr>
            <a:r>
              <a:rPr lang="sk-SK" sz="2000" b="1" dirty="0">
                <a:latin typeface="Comic Sans MS" panose="030F0702030302020204" pitchFamily="66" charset="0"/>
              </a:rPr>
              <a:t>Satyr</a:t>
            </a:r>
            <a:r>
              <a:rPr lang="sk-SK" sz="2000" dirty="0">
                <a:latin typeface="Comic Sans MS" panose="030F0702030302020204" pitchFamily="66" charset="0"/>
              </a:rPr>
              <a:t> </a:t>
            </a:r>
            <a:r>
              <a:rPr lang="sk-SK" sz="2000" dirty="0" smtClean="0">
                <a:latin typeface="Comic Sans MS" panose="030F0702030302020204" pitchFamily="66" charset="0"/>
              </a:rPr>
              <a:t>(lat. </a:t>
            </a:r>
            <a:r>
              <a:rPr lang="sk-SK" sz="2000" dirty="0">
                <a:latin typeface="Comic Sans MS" panose="030F0702030302020204" pitchFamily="66" charset="0"/>
              </a:rPr>
              <a:t> </a:t>
            </a:r>
            <a:r>
              <a:rPr lang="sk-SK" sz="2000" dirty="0" err="1">
                <a:latin typeface="Comic Sans MS" panose="030F0702030302020204" pitchFamily="66" charset="0"/>
              </a:rPr>
              <a:t>Satyri</a:t>
            </a:r>
            <a:r>
              <a:rPr lang="sk-SK" sz="2000" dirty="0">
                <a:latin typeface="Comic Sans MS" panose="030F0702030302020204" pitchFamily="66" charset="0"/>
              </a:rPr>
              <a:t>) je </a:t>
            </a:r>
            <a:r>
              <a:rPr lang="sk-SK" sz="2000" dirty="0" smtClean="0">
                <a:latin typeface="Comic Sans MS" panose="030F0702030302020204" pitchFamily="66" charset="0"/>
              </a:rPr>
              <a:t>v gréckej mytológii synom boha Herma alebo </a:t>
            </a:r>
            <a:r>
              <a:rPr lang="sk-SK" sz="2000" dirty="0" err="1" smtClean="0">
                <a:latin typeface="Comic Sans MS" panose="030F0702030302020204" pitchFamily="66" charset="0"/>
              </a:rPr>
              <a:t>Silena</a:t>
            </a:r>
            <a:endParaRPr lang="sk-SK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sk-SK" sz="2000" dirty="0">
                <a:latin typeface="Comic Sans MS" panose="030F0702030302020204" pitchFamily="66" charset="0"/>
              </a:rPr>
              <a:t>Satyrovia sú zaraďovaní medzi polobohov, skôr však medzi horských a </a:t>
            </a:r>
            <a:r>
              <a:rPr lang="sk-SK" sz="2000" dirty="0" smtClean="0">
                <a:latin typeface="Comic Sans MS" panose="030F0702030302020204" pitchFamily="66" charset="0"/>
              </a:rPr>
              <a:t>lesných démonov</a:t>
            </a:r>
          </a:p>
          <a:p>
            <a:pPr algn="just">
              <a:lnSpc>
                <a:spcPct val="150000"/>
              </a:lnSpc>
            </a:pPr>
            <a:r>
              <a:rPr lang="sk-SK" sz="2000" dirty="0" smtClean="0">
                <a:latin typeface="Comic Sans MS" panose="030F0702030302020204" pitchFamily="66" charset="0"/>
              </a:rPr>
              <a:t>Boli </a:t>
            </a:r>
            <a:r>
              <a:rPr lang="sk-SK" sz="2000" dirty="0">
                <a:latin typeface="Comic Sans MS" panose="030F0702030302020204" pitchFamily="66" charset="0"/>
              </a:rPr>
              <a:t>sprievodcovia boha </a:t>
            </a:r>
            <a:r>
              <a:rPr lang="sk-SK" sz="2000" dirty="0" smtClean="0">
                <a:latin typeface="Comic Sans MS" panose="030F0702030302020204" pitchFamily="66" charset="0"/>
              </a:rPr>
              <a:t>vína Dionýza, </a:t>
            </a:r>
            <a:r>
              <a:rPr lang="sk-SK" sz="2000" dirty="0">
                <a:latin typeface="Comic Sans MS" panose="030F0702030302020204" pitchFamily="66" charset="0"/>
              </a:rPr>
              <a:t>tiež bývali v družinách </a:t>
            </a:r>
            <a:r>
              <a:rPr lang="sk-SK" sz="2000" dirty="0" smtClean="0">
                <a:latin typeface="Comic Sans MS" panose="030F0702030302020204" pitchFamily="66" charset="0"/>
              </a:rPr>
              <a:t>boha </a:t>
            </a:r>
            <a:r>
              <a:rPr lang="sk-SK" sz="2000" dirty="0" err="1" smtClean="0">
                <a:latin typeface="Comic Sans MS" panose="030F0702030302020204" pitchFamily="66" charset="0"/>
              </a:rPr>
              <a:t>Pana</a:t>
            </a:r>
            <a:r>
              <a:rPr lang="sk-SK" sz="2000" dirty="0" smtClean="0">
                <a:latin typeface="Comic Sans MS" panose="030F0702030302020204" pitchFamily="66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sk-SK" sz="2000" dirty="0" smtClean="0">
                <a:latin typeface="Comic Sans MS" panose="030F0702030302020204" pitchFamily="66" charset="0"/>
              </a:rPr>
              <a:t>Zobrazovaní </a:t>
            </a:r>
            <a:r>
              <a:rPr lang="sk-SK" sz="2000" dirty="0">
                <a:latin typeface="Comic Sans MS" panose="030F0702030302020204" pitchFamily="66" charset="0"/>
              </a:rPr>
              <a:t>sú väčšinou ako napoly človek a napoly cap, s kučeravými vlasmi, špicatými ušami, tupým nosom, s rožkami, hrivou a kozími nohami. V neskoršej dobe sa táto podoba zjemňuje</a:t>
            </a:r>
            <a:r>
              <a:rPr lang="sk-SK" sz="2000" dirty="0" smtClean="0">
                <a:latin typeface="Comic Sans MS" panose="030F0702030302020204" pitchFamily="66" charset="0"/>
              </a:rPr>
              <a:t>.</a:t>
            </a:r>
            <a:endParaRPr lang="sk-SK" sz="2000" dirty="0">
              <a:latin typeface="Comic Sans MS" panose="030F0702030302020204" pitchFamily="66" charset="0"/>
            </a:endParaRPr>
          </a:p>
        </p:txBody>
      </p:sp>
      <p:pic>
        <p:nvPicPr>
          <p:cNvPr id="11266" name="Picture 2" descr="Transparent god pan, Picture #1230210 transparent god p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182636" y="755528"/>
            <a:ext cx="2643480" cy="591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28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2741" y="1001376"/>
            <a:ext cx="6430338" cy="566988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k-SK" sz="3200" b="1" dirty="0" err="1" smtClean="0">
                <a:solidFill>
                  <a:srgbClr val="CC0000"/>
                </a:solidFill>
                <a:latin typeface="Comic Sans MS" panose="030F0702030302020204" pitchFamily="66" charset="0"/>
                <a:cs typeface="Andalus" pitchFamily="2" charset="-78"/>
              </a:rPr>
              <a:t>Minotaurus</a:t>
            </a:r>
            <a:endParaRPr lang="sk-SK" sz="3200" b="1" dirty="0" smtClean="0">
              <a:solidFill>
                <a:srgbClr val="CC0000"/>
              </a:solidFill>
              <a:latin typeface="Comic Sans MS" panose="030F0702030302020204" pitchFamily="66" charset="0"/>
              <a:cs typeface="Andalus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netvor s ľudským telom a býčou hlavou</a:t>
            </a:r>
          </a:p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spolovice človek a spolovice býk</a:t>
            </a:r>
          </a:p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ľudia sa báli jeho obrej sily a krvilačnosti</a:t>
            </a:r>
          </a:p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každých 9 rokov mu bolo obetovaných 7 mladíkov a sedem panien a Atén</a:t>
            </a:r>
          </a:p>
        </p:txBody>
      </p:sp>
      <p:pic>
        <p:nvPicPr>
          <p:cNvPr id="12290" name="Picture 2" descr="Minotaur PNG HD Transparent Minotaur HD.PNG Images. | Plus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348" y="1001376"/>
            <a:ext cx="5487652" cy="557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57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9862" y="115910"/>
            <a:ext cx="7713372" cy="674208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k-SK" b="1" dirty="0" err="1" smtClean="0">
                <a:solidFill>
                  <a:srgbClr val="CC0000"/>
                </a:solidFill>
                <a:latin typeface="Comic Sans MS" panose="030F0702030302020204" pitchFamily="66" charset="0"/>
                <a:cs typeface="Andalus" pitchFamily="2" charset="-78"/>
              </a:rPr>
              <a:t>Cheiron</a:t>
            </a:r>
            <a:endParaRPr lang="sk-S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sk-SK" sz="2000" dirty="0" smtClean="0">
                <a:latin typeface="Comic Sans MS" panose="030F0702030302020204" pitchFamily="66" charset="0"/>
              </a:rPr>
              <a:t> v gréckej mytológii jedným z Kentaurov, ktorí žili v </a:t>
            </a:r>
            <a:r>
              <a:rPr lang="sk-SK" sz="2000" dirty="0" err="1" smtClean="0">
                <a:latin typeface="Comic Sans MS" panose="030F0702030302020204" pitchFamily="66" charset="0"/>
              </a:rPr>
              <a:t>tesálskych</a:t>
            </a:r>
            <a:r>
              <a:rPr lang="sk-SK" sz="2000" dirty="0" smtClean="0">
                <a:latin typeface="Comic Sans MS" panose="030F0702030302020204" pitchFamily="66" charset="0"/>
              </a:rPr>
              <a:t> horách</a:t>
            </a:r>
          </a:p>
          <a:p>
            <a:pPr algn="just">
              <a:lnSpc>
                <a:spcPct val="150000"/>
              </a:lnSpc>
            </a:pPr>
            <a:r>
              <a:rPr lang="sk-SK" sz="2000" dirty="0" err="1" smtClean="0">
                <a:latin typeface="Comic Sans MS" panose="030F0702030302020204" pitchFamily="66" charset="0"/>
              </a:rPr>
              <a:t>Cheirón</a:t>
            </a:r>
            <a:r>
              <a:rPr lang="sk-SK" sz="2000" dirty="0" smtClean="0">
                <a:latin typeface="Comic Sans MS" panose="030F0702030302020204" pitchFamily="66" charset="0"/>
              </a:rPr>
              <a:t> bol syn </a:t>
            </a:r>
            <a:r>
              <a:rPr lang="sk-SK" sz="2000" dirty="0" err="1" smtClean="0">
                <a:latin typeface="Comic Sans MS" panose="030F0702030302020204" pitchFamily="66" charset="0"/>
              </a:rPr>
              <a:t>Diovho</a:t>
            </a:r>
            <a:r>
              <a:rPr lang="sk-SK" sz="2000" dirty="0" smtClean="0">
                <a:latin typeface="Comic Sans MS" panose="030F0702030302020204" pitchFamily="66" charset="0"/>
              </a:rPr>
              <a:t> otca </a:t>
            </a:r>
            <a:r>
              <a:rPr lang="sk-SK" sz="2000" dirty="0" err="1" smtClean="0">
                <a:latin typeface="Comic Sans MS" panose="030F0702030302020204" pitchFamily="66" charset="0"/>
              </a:rPr>
              <a:t>Krona</a:t>
            </a:r>
            <a:r>
              <a:rPr lang="sk-SK" sz="2000" dirty="0" smtClean="0">
                <a:latin typeface="Comic Sans MS" panose="030F0702030302020204" pitchFamily="66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sk-SK" sz="2000" dirty="0" smtClean="0">
                <a:latin typeface="Comic Sans MS" panose="030F0702030302020204" pitchFamily="66" charset="0"/>
              </a:rPr>
              <a:t>z Kentaurov bol najstarší a na rozdiel od väčšiny svojich druhov bol vzdelaný</a:t>
            </a:r>
          </a:p>
          <a:p>
            <a:pPr algn="just">
              <a:lnSpc>
                <a:spcPct val="150000"/>
              </a:lnSpc>
            </a:pPr>
            <a:r>
              <a:rPr lang="sk-SK" sz="2000" dirty="0" smtClean="0">
                <a:latin typeface="Comic Sans MS" panose="030F0702030302020204" pitchFamily="66" charset="0"/>
              </a:rPr>
              <a:t>v širokom svete bola známa jeho ušľachtilosť, múdrosť, znalosť lekárstva, hudby, veštenia a tak iste aj preto sa stal učiteľom mnohým slávnym gréckym hrdinom </a:t>
            </a:r>
          </a:p>
          <a:p>
            <a:pPr algn="just">
              <a:lnSpc>
                <a:spcPct val="150000"/>
              </a:lnSpc>
            </a:pPr>
            <a:r>
              <a:rPr lang="sk-SK" sz="2000" dirty="0" smtClean="0">
                <a:latin typeface="Comic Sans MS" panose="030F0702030302020204" pitchFamily="66" charset="0"/>
              </a:rPr>
              <a:t>viedol ich aj k pestovaniu telesnej zdatnosti, učil ich jazdiť na koni, lukostreľbu, zápasiť, behať o závod, hádzať oštepom.</a:t>
            </a:r>
          </a:p>
        </p:txBody>
      </p:sp>
      <p:pic>
        <p:nvPicPr>
          <p:cNvPr id="13314" name="Picture 2" descr="Centaur Png, Transparent Png , Transparent Png Image - PNGite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2" t="5653" r="18100" b="7679"/>
          <a:stretch/>
        </p:blipFill>
        <p:spPr bwMode="auto">
          <a:xfrm>
            <a:off x="7843234" y="2060207"/>
            <a:ext cx="4451797" cy="479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84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29862" y="115910"/>
            <a:ext cx="7275490" cy="674208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k-SK" b="1" dirty="0" err="1" smtClean="0">
                <a:solidFill>
                  <a:srgbClr val="CC0000"/>
                </a:solidFill>
                <a:latin typeface="Comic Sans MS" panose="030F0702030302020204" pitchFamily="66" charset="0"/>
                <a:cs typeface="Andalus" pitchFamily="2" charset="-78"/>
              </a:rPr>
              <a:t>Poseidon</a:t>
            </a:r>
            <a:endParaRPr lang="sk-S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sk-SK" sz="2000" dirty="0" smtClean="0">
                <a:latin typeface="Comic Sans MS" panose="030F0702030302020204" pitchFamily="66" charset="0"/>
              </a:rPr>
              <a:t>starogrécky </a:t>
            </a:r>
            <a:r>
              <a:rPr lang="sk-SK" sz="2000" dirty="0">
                <a:latin typeface="Comic Sans MS" panose="030F0702030302020204" pitchFamily="66" charset="0"/>
              </a:rPr>
              <a:t>boh</a:t>
            </a:r>
          </a:p>
          <a:p>
            <a:pPr algn="just">
              <a:lnSpc>
                <a:spcPct val="150000"/>
              </a:lnSpc>
              <a:defRPr/>
            </a:pPr>
            <a:r>
              <a:rPr lang="sk-SK" sz="2000" dirty="0">
                <a:latin typeface="Comic Sans MS" panose="030F0702030302020204" pitchFamily="66" charset="0"/>
              </a:rPr>
              <a:t>jeho meno značí manžel Zeme alebo Pán</a:t>
            </a:r>
          </a:p>
          <a:p>
            <a:pPr algn="just">
              <a:lnSpc>
                <a:spcPct val="150000"/>
              </a:lnSpc>
              <a:defRPr/>
            </a:pPr>
            <a:r>
              <a:rPr lang="sk-SK" sz="2000" dirty="0">
                <a:latin typeface="Comic Sans MS" panose="030F0702030302020204" pitchFamily="66" charset="0"/>
              </a:rPr>
              <a:t>neskôr boli jeho právomoci obmedzené na vládu nad morami a vodným živlom, ale tiež napríklad nad zemetrasením a koňmi</a:t>
            </a:r>
          </a:p>
          <a:p>
            <a:pPr algn="just">
              <a:lnSpc>
                <a:spcPct val="150000"/>
              </a:lnSpc>
              <a:defRPr/>
            </a:pPr>
            <a:r>
              <a:rPr lang="sk-SK" sz="2000" dirty="0">
                <a:latin typeface="Comic Sans MS" panose="030F0702030302020204" pitchFamily="66" charset="0"/>
              </a:rPr>
              <a:t>jeho otcom je titán </a:t>
            </a:r>
            <a:r>
              <a:rPr lang="sk-SK" sz="2000" dirty="0" err="1">
                <a:latin typeface="Comic Sans MS" panose="030F0702030302020204" pitchFamily="66" charset="0"/>
              </a:rPr>
              <a:t>Kronos</a:t>
            </a:r>
            <a:r>
              <a:rPr lang="sk-SK" sz="2000" dirty="0">
                <a:latin typeface="Comic Sans MS" panose="030F0702030302020204" pitchFamily="66" charset="0"/>
              </a:rPr>
              <a:t> a matkou </a:t>
            </a:r>
            <a:r>
              <a:rPr lang="sk-SK" sz="2000" dirty="0" err="1">
                <a:latin typeface="Comic Sans MS" panose="030F0702030302020204" pitchFamily="66" charset="0"/>
              </a:rPr>
              <a:t>Kronova</a:t>
            </a:r>
            <a:r>
              <a:rPr lang="sk-SK" sz="2000" dirty="0">
                <a:latin typeface="Comic Sans MS" panose="030F0702030302020204" pitchFamily="66" charset="0"/>
              </a:rPr>
              <a:t> sestra </a:t>
            </a:r>
            <a:r>
              <a:rPr lang="sk-SK" sz="2000" dirty="0" err="1">
                <a:latin typeface="Comic Sans MS" panose="030F0702030302020204" pitchFamily="66" charset="0"/>
              </a:rPr>
              <a:t>Rheia</a:t>
            </a:r>
            <a:endParaRPr lang="sk-SK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  <a:defRPr/>
            </a:pPr>
            <a:r>
              <a:rPr lang="sk-SK" sz="2000" dirty="0">
                <a:latin typeface="Comic Sans MS" panose="030F0702030302020204" pitchFamily="66" charset="0"/>
              </a:rPr>
              <a:t>Poseidón dostal od </a:t>
            </a:r>
            <a:r>
              <a:rPr lang="sk-SK" sz="2000" dirty="0" err="1">
                <a:latin typeface="Comic Sans MS" panose="030F0702030302020204" pitchFamily="66" charset="0"/>
              </a:rPr>
              <a:t>Kyklópov</a:t>
            </a:r>
            <a:r>
              <a:rPr lang="sk-SK" sz="2000" dirty="0">
                <a:latin typeface="Comic Sans MS" panose="030F0702030302020204" pitchFamily="66" charset="0"/>
              </a:rPr>
              <a:t> trojzubec, ktorý sa stal jeho nástrojom a zbraňou, slúžil mu na vyvolanie búrok a zemetrasení</a:t>
            </a:r>
          </a:p>
          <a:p>
            <a:pPr algn="just">
              <a:lnSpc>
                <a:spcPct val="150000"/>
              </a:lnSpc>
              <a:defRPr/>
            </a:pPr>
            <a:r>
              <a:rPr lang="sk-SK" sz="2000" dirty="0">
                <a:latin typeface="Comic Sans MS" panose="030F0702030302020204" pitchFamily="66" charset="0"/>
              </a:rPr>
              <a:t>pri delení sveta medzi troch </a:t>
            </a:r>
            <a:r>
              <a:rPr lang="sk-SK" sz="2000" dirty="0" err="1">
                <a:latin typeface="Comic Sans MS" panose="030F0702030302020204" pitchFamily="66" charset="0"/>
              </a:rPr>
              <a:t>Kronových</a:t>
            </a:r>
            <a:r>
              <a:rPr lang="sk-SK" sz="2000" dirty="0">
                <a:latin typeface="Comic Sans MS" panose="030F0702030302020204" pitchFamily="66" charset="0"/>
              </a:rPr>
              <a:t> synov mu pripadla morská ríša.</a:t>
            </a:r>
            <a:endParaRPr lang="sk-SK" sz="2000" dirty="0">
              <a:latin typeface="Comic Sans MS" panose="030F0702030302020204" pitchFamily="66" charset="0"/>
            </a:endParaRPr>
          </a:p>
        </p:txBody>
      </p:sp>
      <p:pic>
        <p:nvPicPr>
          <p:cNvPr id="14338" name="Picture 2" descr="Poseidon | WallaBee: Collecting and Trading Card Game on iOS &amp; Androi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4" r="9047"/>
          <a:stretch/>
        </p:blipFill>
        <p:spPr bwMode="auto">
          <a:xfrm>
            <a:off x="7276564" y="626150"/>
            <a:ext cx="4681894" cy="572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1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7303" y="115910"/>
            <a:ext cx="6167907" cy="674208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k-SK" sz="3200" b="1" dirty="0" smtClean="0">
                <a:solidFill>
                  <a:srgbClr val="CC0000"/>
                </a:solidFill>
                <a:latin typeface="Comic Sans MS" panose="030F0702030302020204" pitchFamily="66" charset="0"/>
                <a:cs typeface="Andalus" pitchFamily="2" charset="-78"/>
              </a:rPr>
              <a:t>Zeus</a:t>
            </a:r>
            <a:endParaRPr lang="sk-S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je najvyšší zo starogréckych bohov.</a:t>
            </a:r>
          </a:p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podľa gréckej mytológie bol kráľom bohov, vládcom Olympu, bohom hromu, blesku a nebies, ochrancom pohostinstva, utečencov, štátu a rodiny</a:t>
            </a:r>
          </a:p>
          <a:p>
            <a:pPr algn="just">
              <a:lnSpc>
                <a:spcPct val="150000"/>
              </a:lnSpc>
            </a:pPr>
            <a:r>
              <a:rPr lang="sk-SK" sz="2400" dirty="0" smtClean="0">
                <a:latin typeface="Comic Sans MS" panose="030F0702030302020204" pitchFamily="66" charset="0"/>
              </a:rPr>
              <a:t>Bol vládca bohov a ľudí, darca  života a ľudských osudov, ochranca zákonov a poriadku</a:t>
            </a:r>
            <a:endParaRPr lang="sk-SK" sz="2400" dirty="0">
              <a:latin typeface="Comic Sans MS" panose="030F0702030302020204" pitchFamily="66" charset="0"/>
            </a:endParaRPr>
          </a:p>
        </p:txBody>
      </p:sp>
      <p:pic>
        <p:nvPicPr>
          <p:cNvPr id="15362" name="Picture 2" descr="Download Zeus Is Like The Nucleus Because Is The Head God And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303" y="115910"/>
            <a:ext cx="5049406" cy="632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271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88514" y="1596979"/>
            <a:ext cx="6167907" cy="466859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sk-SK" sz="3200" b="1" dirty="0" smtClean="0">
                <a:solidFill>
                  <a:srgbClr val="CC0000"/>
                </a:solidFill>
                <a:latin typeface="Comic Sans MS" panose="030F0702030302020204" pitchFamily="66" charset="0"/>
                <a:cs typeface="Andalus" pitchFamily="2" charset="-78"/>
              </a:rPr>
              <a:t>Kyklop</a:t>
            </a:r>
            <a:endParaRPr lang="sk-SK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sk-SK" sz="3200" dirty="0" smtClean="0">
                <a:latin typeface="Comic Sans MS" panose="030F0702030302020204" pitchFamily="66" charset="0"/>
              </a:rPr>
              <a:t>veľký obor, ktorý mal jedno oko v strede čela</a:t>
            </a:r>
            <a:endParaRPr lang="sk-SK" sz="3200" dirty="0">
              <a:latin typeface="Comic Sans MS" panose="030F0702030302020204" pitchFamily="66" charset="0"/>
            </a:endParaRPr>
          </a:p>
        </p:txBody>
      </p:sp>
      <p:pic>
        <p:nvPicPr>
          <p:cNvPr id="16386" name="Picture 2" descr="Šablona:Elitní kyklop/strana2 – Quadcore Wik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2772" y="139601"/>
            <a:ext cx="5228511" cy="65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913</Words>
  <Application>Microsoft Office PowerPoint</Application>
  <PresentationFormat>Širokouhlá</PresentationFormat>
  <Paragraphs>121</Paragraphs>
  <Slides>22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22</vt:i4>
      </vt:variant>
    </vt:vector>
  </HeadingPairs>
  <TitlesOfParts>
    <vt:vector size="29" baseType="lpstr">
      <vt:lpstr>Andalus</vt:lpstr>
      <vt:lpstr>Arial</vt:lpstr>
      <vt:lpstr>Calibri</vt:lpstr>
      <vt:lpstr>Calibri Light</vt:lpstr>
      <vt:lpstr>Comic Sans MS</vt:lpstr>
      <vt:lpstr>Times New Roman</vt:lpstr>
      <vt:lpstr>Motív Office</vt:lpstr>
      <vt:lpstr>Percy Jackson  Zlodej blesku</vt:lpstr>
      <vt:lpstr>Rick Riordan</vt:lpstr>
      <vt:lpstr>Percy Jackson</vt:lpstr>
      <vt:lpstr>Mytologické postavy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Séria kníh: Percy Jackson</vt:lpstr>
      <vt:lpstr>1. časť: Percy Jackson - Zlodej blesku</vt:lpstr>
      <vt:lpstr>2. časť: Percy Jackson – More oblúd</vt:lpstr>
      <vt:lpstr>3. časť: Percy Jackson – Kliatba Titanov</vt:lpstr>
      <vt:lpstr>4. časť: Percy Jackson – Boj o labyrint</vt:lpstr>
      <vt:lpstr>5. časť: Percy Jackson – Vojna bohov</vt:lpstr>
      <vt:lpstr>Práca s textom</vt:lpstr>
      <vt:lpstr>Odpovedz ÁNO - NIE</vt:lpstr>
      <vt:lpstr>Usporiadaj prehádzanú osnovu</vt:lpstr>
      <vt:lpstr>ZAPÍŠEME SI!</vt:lpstr>
      <vt:lpstr>ZAPÍŠEME SI!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Percy Jackson  Zlodej blesku</dc:title>
  <dc:creator>ziak</dc:creator>
  <cp:lastModifiedBy>ziak</cp:lastModifiedBy>
  <cp:revision>94</cp:revision>
  <dcterms:created xsi:type="dcterms:W3CDTF">2020-03-31T21:43:24Z</dcterms:created>
  <dcterms:modified xsi:type="dcterms:W3CDTF">2020-03-31T23:21:45Z</dcterms:modified>
</cp:coreProperties>
</file>